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4"/>
  </p:notesMasterIdLst>
  <p:sldIdLst>
    <p:sldId id="256" r:id="rId2"/>
    <p:sldId id="257" r:id="rId3"/>
    <p:sldId id="381" r:id="rId4"/>
    <p:sldId id="338" r:id="rId5"/>
    <p:sldId id="385" r:id="rId6"/>
    <p:sldId id="387" r:id="rId7"/>
    <p:sldId id="384" r:id="rId8"/>
    <p:sldId id="389" r:id="rId9"/>
    <p:sldId id="391" r:id="rId10"/>
    <p:sldId id="388" r:id="rId11"/>
    <p:sldId id="390" r:id="rId12"/>
    <p:sldId id="38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76481" autoAdjust="0"/>
  </p:normalViewPr>
  <p:slideViewPr>
    <p:cSldViewPr>
      <p:cViewPr varScale="1">
        <p:scale>
          <a:sx n="57" d="100"/>
          <a:sy n="57" d="100"/>
        </p:scale>
        <p:origin x="1758" y="42"/>
      </p:cViewPr>
      <p:guideLst>
        <p:guide orient="horz" pos="2160"/>
        <p:guide pos="2880"/>
      </p:guideLst>
    </p:cSldViewPr>
  </p:slideViewPr>
  <p:outlineViewPr>
    <p:cViewPr>
      <p:scale>
        <a:sx n="33" d="100"/>
        <a:sy n="33" d="100"/>
      </p:scale>
      <p:origin x="0" y="362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F99627-4E59-4F64-8C59-9D2385793938}" type="datetimeFigureOut">
              <a:rPr lang="en-US" smtClean="0"/>
              <a:t>2/12/2021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03328-E8AC-4D46-97A7-C4BB1D24D4C6}" type="slidenum">
              <a:rPr lang="en-US" smtClean="0"/>
              <a:t>‹#›</a:t>
            </a:fld>
            <a:endParaRPr lang="en-US"/>
          </a:p>
        </p:txBody>
      </p:sp>
    </p:spTree>
    <p:extLst>
      <p:ext uri="{BB962C8B-B14F-4D97-AF65-F5344CB8AC3E}">
        <p14:creationId xmlns:p14="http://schemas.microsoft.com/office/powerpoint/2010/main" val="4059530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1</a:t>
            </a:fld>
            <a:endParaRPr lang="en-US"/>
          </a:p>
        </p:txBody>
      </p:sp>
    </p:spTree>
    <p:extLst>
      <p:ext uri="{BB962C8B-B14F-4D97-AF65-F5344CB8AC3E}">
        <p14:creationId xmlns:p14="http://schemas.microsoft.com/office/powerpoint/2010/main" val="2460585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t>There has been a steady flow of the immigrants into the United Kingdom (UK)</a:t>
            </a:r>
            <a:endParaRPr lang="en-US" sz="1200" dirty="0" smtClean="0"/>
          </a:p>
          <a:p>
            <a:pPr marL="171450" lvl="0" indent="-171450">
              <a:buFont typeface="Arial" panose="020B0604020202020204" pitchFamily="34" charset="0"/>
              <a:buChar char="•"/>
            </a:pPr>
            <a:r>
              <a:rPr lang="en-GB" sz="1200" dirty="0" smtClean="0"/>
              <a:t>The net migration has influenced the population, wages, productivity as well as the overall economic growth of the UK. </a:t>
            </a:r>
            <a:endParaRPr lang="en-US" sz="1200" dirty="0" smtClean="0"/>
          </a:p>
          <a:p>
            <a:pPr marL="171450" lvl="0" indent="-171450">
              <a:buFont typeface="Arial" panose="020B0604020202020204" pitchFamily="34" charset="0"/>
              <a:buChar char="•"/>
            </a:pPr>
            <a:r>
              <a:rPr lang="en-GB" sz="1200" dirty="0" smtClean="0"/>
              <a:t>With the continued growth of the number of migrants joining UK, the economic standing of the UK is being impacted to some extent. </a:t>
            </a:r>
            <a:endParaRPr lang="en-US" sz="1200" dirty="0" smtClean="0"/>
          </a:p>
          <a:p>
            <a:pPr marL="171450" lvl="0" indent="-171450">
              <a:buFont typeface="Arial" panose="020B0604020202020204" pitchFamily="34" charset="0"/>
              <a:buChar char="•"/>
            </a:pPr>
            <a:r>
              <a:rPr lang="en-GB" sz="1200" dirty="0" smtClean="0"/>
              <a:t>This research will therefore focus on the topic, “The impact of immigration on the UK economy,” with a view to explore the overall impact that the immigration to the UK has had on the economy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2</a:t>
            </a:fld>
            <a:endParaRPr lang="en-US"/>
          </a:p>
        </p:txBody>
      </p:sp>
    </p:spTree>
    <p:extLst>
      <p:ext uri="{BB962C8B-B14F-4D97-AF65-F5344CB8AC3E}">
        <p14:creationId xmlns:p14="http://schemas.microsoft.com/office/powerpoint/2010/main" val="1631884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Over the years, the population of UK has continued to increase due to immigration.</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In the year 2016, a total of 588,000 people immigrated into UK with about 9,634 people being granted asylum by March 2017.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For a period of five years, the overall UK population has had a net increase of around 1,000,000 people</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By the year 2011, most of the migrants were known to come from India, China and Pakistan.</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Most of the migrants are between the mid-20s and 30s which is the age group where people are willing to travel in search of work. </a:t>
            </a: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3</a:t>
            </a:fld>
            <a:endParaRPr lang="en-US"/>
          </a:p>
        </p:txBody>
      </p:sp>
    </p:spTree>
    <p:extLst>
      <p:ext uri="{BB962C8B-B14F-4D97-AF65-F5344CB8AC3E}">
        <p14:creationId xmlns:p14="http://schemas.microsoft.com/office/powerpoint/2010/main" val="2771102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“Impacts of migration on UK native employment: An analytical review of the evidence</a:t>
            </a:r>
            <a:r>
              <a:rPr lang="en-GB" sz="1200" b="1" dirty="0" smtClean="0">
                <a:latin typeface="Times New Roman" panose="02020603050405020304" pitchFamily="18" charset="0"/>
                <a:cs typeface="Times New Roman" panose="02020603050405020304" pitchFamily="18" charset="0"/>
              </a:rPr>
              <a:t>,</a:t>
            </a:r>
            <a:r>
              <a:rPr lang="en-GB" sz="1200" dirty="0" smtClean="0">
                <a:latin typeface="Times New Roman" panose="02020603050405020304" pitchFamily="18" charset="0"/>
                <a:cs typeface="Times New Roman" panose="02020603050405020304" pitchFamily="18" charset="0"/>
              </a:rPr>
              <a:t>” is written by Devlin, Bolt, Patel, Harding, and </a:t>
            </a:r>
            <a:r>
              <a:rPr lang="en-GB" sz="1200" dirty="0" err="1" smtClean="0">
                <a:latin typeface="Times New Roman" panose="02020603050405020304" pitchFamily="18" charset="0"/>
                <a:cs typeface="Times New Roman" panose="02020603050405020304" pitchFamily="18" charset="0"/>
              </a:rPr>
              <a:t>Hussain</a:t>
            </a:r>
            <a:r>
              <a:rPr lang="en-GB" sz="1200" dirty="0" smtClean="0">
                <a:latin typeface="Times New Roman" panose="02020603050405020304" pitchFamily="18" charset="0"/>
                <a:cs typeface="Times New Roman" panose="02020603050405020304" pitchFamily="18" charset="0"/>
              </a:rPr>
              <a:t> in the year 2014 through the Department for Business Innovation and Skills.</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has highlighted the migration trends in the UK where the net migration has been considered to be high (Devlin, Bolt, Patel, Harding, &amp; </a:t>
            </a:r>
            <a:r>
              <a:rPr lang="en-GB" sz="1200" dirty="0" err="1" smtClean="0">
                <a:latin typeface="Times New Roman" panose="02020603050405020304" pitchFamily="18" charset="0"/>
                <a:cs typeface="Times New Roman" panose="02020603050405020304" pitchFamily="18" charset="0"/>
              </a:rPr>
              <a:t>Hussain</a:t>
            </a:r>
            <a:r>
              <a:rPr lang="en-GB" sz="1200" dirty="0" smtClean="0">
                <a:latin typeface="Times New Roman" panose="02020603050405020304" pitchFamily="18" charset="0"/>
                <a:cs typeface="Times New Roman" panose="02020603050405020304" pitchFamily="18" charset="0"/>
              </a:rPr>
              <a:t>, 2014).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has also looked into the impact of migration in UK and across the world (Devlin, Bolt, Patel, Harding, &amp; </a:t>
            </a:r>
            <a:r>
              <a:rPr lang="en-GB" sz="1200" dirty="0" err="1" smtClean="0">
                <a:latin typeface="Times New Roman" panose="02020603050405020304" pitchFamily="18" charset="0"/>
                <a:cs typeface="Times New Roman" panose="02020603050405020304" pitchFamily="18" charset="0"/>
              </a:rPr>
              <a:t>Hussain</a:t>
            </a:r>
            <a:r>
              <a:rPr lang="en-GB" sz="1200" dirty="0" smtClean="0">
                <a:latin typeface="Times New Roman" panose="02020603050405020304" pitchFamily="18" charset="0"/>
                <a:cs typeface="Times New Roman" panose="02020603050405020304" pitchFamily="18" charset="0"/>
              </a:rPr>
              <a:t>, 2014).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has paid close attention to the long-term and short-term impact of the migration in UK and emerging economic trends and policy changes (Devlin, Bolt, Patel, Harding, &amp; </a:t>
            </a:r>
            <a:r>
              <a:rPr lang="en-GB" sz="1200" dirty="0" err="1" smtClean="0">
                <a:latin typeface="Times New Roman" panose="02020603050405020304" pitchFamily="18" charset="0"/>
                <a:cs typeface="Times New Roman" panose="02020603050405020304" pitchFamily="18" charset="0"/>
              </a:rPr>
              <a:t>Hussain</a:t>
            </a:r>
            <a:r>
              <a:rPr lang="en-GB" sz="1200" dirty="0" smtClean="0">
                <a:latin typeface="Times New Roman" panose="02020603050405020304" pitchFamily="18" charset="0"/>
                <a:cs typeface="Times New Roman" panose="02020603050405020304" pitchFamily="18" charset="0"/>
              </a:rPr>
              <a:t>, 2014). </a:t>
            </a: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4</a:t>
            </a:fld>
            <a:endParaRPr lang="en-US"/>
          </a:p>
        </p:txBody>
      </p:sp>
    </p:spTree>
    <p:extLst>
      <p:ext uri="{BB962C8B-B14F-4D97-AF65-F5344CB8AC3E}">
        <p14:creationId xmlns:p14="http://schemas.microsoft.com/office/powerpoint/2010/main" val="1848138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literate source, “Impact of Immigration on UK Economy,” by  </a:t>
            </a:r>
            <a:r>
              <a:rPr lang="en-GB" sz="1200" dirty="0" err="1" smtClean="0">
                <a:latin typeface="Times New Roman" panose="02020603050405020304" pitchFamily="18" charset="0"/>
                <a:cs typeface="Times New Roman" panose="02020603050405020304" pitchFamily="18" charset="0"/>
              </a:rPr>
              <a:t>Pettinger</a:t>
            </a:r>
            <a:r>
              <a:rPr lang="en-GB" sz="1200" dirty="0" smtClean="0">
                <a:latin typeface="Times New Roman" panose="02020603050405020304" pitchFamily="18" charset="0"/>
                <a:cs typeface="Times New Roman" panose="02020603050405020304" pitchFamily="18" charset="0"/>
              </a:rPr>
              <a:t> written in the year 2019 and published in the Economic Help, contains important information about migration into UK.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author notes that the increase in migration has had an effect on the demand of </a:t>
            </a:r>
            <a:r>
              <a:rPr lang="en-GB" sz="1200" dirty="0" err="1" smtClean="0">
                <a:latin typeface="Times New Roman" panose="02020603050405020304" pitchFamily="18" charset="0"/>
                <a:cs typeface="Times New Roman" panose="02020603050405020304" pitchFamily="18" charset="0"/>
              </a:rPr>
              <a:t>labor</a:t>
            </a:r>
            <a:r>
              <a:rPr lang="en-GB" sz="1200" dirty="0" smtClean="0">
                <a:latin typeface="Times New Roman" panose="02020603050405020304" pitchFamily="18" charset="0"/>
                <a:cs typeface="Times New Roman" panose="02020603050405020304" pitchFamily="18" charset="0"/>
              </a:rPr>
              <a:t> due to the increased spending with the economy (</a:t>
            </a:r>
            <a:r>
              <a:rPr lang="en-GB" sz="1200" dirty="0" err="1" smtClean="0">
                <a:latin typeface="Times New Roman" panose="02020603050405020304" pitchFamily="18" charset="0"/>
                <a:cs typeface="Times New Roman" panose="02020603050405020304" pitchFamily="18" charset="0"/>
              </a:rPr>
              <a:t>Pettinger</a:t>
            </a:r>
            <a:r>
              <a:rPr lang="en-GB" sz="1200" dirty="0" smtClean="0">
                <a:latin typeface="Times New Roman" panose="02020603050405020304" pitchFamily="18" charset="0"/>
                <a:cs typeface="Times New Roman" panose="02020603050405020304" pitchFamily="18" charset="0"/>
              </a:rPr>
              <a:t>, 2019).</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Through the immigration, there is an increase in the amount of </a:t>
            </a:r>
            <a:r>
              <a:rPr lang="en-GB" sz="1200" dirty="0" err="1" smtClean="0">
                <a:latin typeface="Times New Roman" panose="02020603050405020304" pitchFamily="18" charset="0"/>
                <a:cs typeface="Times New Roman" panose="02020603050405020304" pitchFamily="18" charset="0"/>
              </a:rPr>
              <a:t>labor</a:t>
            </a:r>
            <a:r>
              <a:rPr lang="en-GB" sz="1200" dirty="0" smtClean="0">
                <a:latin typeface="Times New Roman" panose="02020603050405020304" pitchFamily="18" charset="0"/>
                <a:cs typeface="Times New Roman" panose="02020603050405020304" pitchFamily="18" charset="0"/>
              </a:rPr>
              <a:t> supply as well as the overall demand of the </a:t>
            </a:r>
            <a:r>
              <a:rPr lang="en-GB" sz="1200" dirty="0" err="1" smtClean="0">
                <a:latin typeface="Times New Roman" panose="02020603050405020304" pitchFamily="18" charset="0"/>
                <a:cs typeface="Times New Roman" panose="02020603050405020304" pitchFamily="18" charset="0"/>
              </a:rPr>
              <a:t>labor</a:t>
            </a:r>
            <a:r>
              <a:rPr lang="en-GB" sz="1200" dirty="0" smtClean="0">
                <a:latin typeface="Times New Roman" panose="02020603050405020304" pitchFamily="18" charset="0"/>
                <a:cs typeface="Times New Roman" panose="02020603050405020304" pitchFamily="18" charset="0"/>
              </a:rPr>
              <a:t> (</a:t>
            </a:r>
            <a:r>
              <a:rPr lang="en-GB" sz="1200" dirty="0" err="1" smtClean="0">
                <a:latin typeface="Times New Roman" panose="02020603050405020304" pitchFamily="18" charset="0"/>
                <a:cs typeface="Times New Roman" panose="02020603050405020304" pitchFamily="18" charset="0"/>
              </a:rPr>
              <a:t>Pettinger</a:t>
            </a:r>
            <a:r>
              <a:rPr lang="en-GB" sz="1200" dirty="0" smtClean="0">
                <a:latin typeface="Times New Roman" panose="02020603050405020304" pitchFamily="18" charset="0"/>
                <a:cs typeface="Times New Roman" panose="02020603050405020304" pitchFamily="18" charset="0"/>
              </a:rPr>
              <a:t>, 2019).</a:t>
            </a: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80003328-E8AC-4D46-97A7-C4BB1D24D4C6}" type="slidenum">
              <a:rPr lang="en-US" smtClean="0"/>
              <a:t>5</a:t>
            </a:fld>
            <a:endParaRPr lang="en-US"/>
          </a:p>
        </p:txBody>
      </p:sp>
    </p:spTree>
    <p:extLst>
      <p:ext uri="{BB962C8B-B14F-4D97-AF65-F5344CB8AC3E}">
        <p14:creationId xmlns:p14="http://schemas.microsoft.com/office/powerpoint/2010/main" val="395568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 literature source, “The Economic Impacts of Immigration to the UK” by </a:t>
            </a:r>
            <a:r>
              <a:rPr lang="en-US" sz="1200" dirty="0" err="1" smtClean="0">
                <a:latin typeface="Times New Roman" panose="02020603050405020304" pitchFamily="18" charset="0"/>
                <a:cs typeface="Times New Roman" panose="02020603050405020304" pitchFamily="18" charset="0"/>
              </a:rPr>
              <a:t>Portes</a:t>
            </a:r>
            <a:r>
              <a:rPr lang="en-US" sz="1200" dirty="0" smtClean="0">
                <a:latin typeface="Times New Roman" panose="02020603050405020304" pitchFamily="18" charset="0"/>
                <a:cs typeface="Times New Roman" panose="02020603050405020304" pitchFamily="18" charset="0"/>
              </a:rPr>
              <a:t> written in the year 2018 and published in VOX EU contains important information about effects of immigration to UK. </a:t>
            </a:r>
          </a:p>
          <a:p>
            <a:pPr marL="171450" lvl="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 literature focused on the public and policy concerns revolving around the immigration and how it is affecting the overall economy of the UK (</a:t>
            </a:r>
            <a:r>
              <a:rPr lang="en-US" sz="1200" dirty="0" err="1" smtClean="0">
                <a:latin typeface="Times New Roman" panose="02020603050405020304" pitchFamily="18" charset="0"/>
                <a:cs typeface="Times New Roman" panose="02020603050405020304" pitchFamily="18" charset="0"/>
              </a:rPr>
              <a:t>Portes</a:t>
            </a:r>
            <a:r>
              <a:rPr lang="en-US" sz="1200" dirty="0" smtClean="0">
                <a:latin typeface="Times New Roman" panose="02020603050405020304" pitchFamily="18" charset="0"/>
                <a:cs typeface="Times New Roman" panose="02020603050405020304" pitchFamily="18" charset="0"/>
              </a:rPr>
              <a:t>, 2018). </a:t>
            </a:r>
          </a:p>
          <a:p>
            <a:pPr marL="171450" lvl="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 literature looks into evidence and conclusion of the impact that migration has had on the overall UK economy and the labor market (</a:t>
            </a:r>
            <a:r>
              <a:rPr lang="en-US" sz="1200" dirty="0" err="1" smtClean="0">
                <a:latin typeface="Times New Roman" panose="02020603050405020304" pitchFamily="18" charset="0"/>
                <a:cs typeface="Times New Roman" panose="02020603050405020304" pitchFamily="18" charset="0"/>
              </a:rPr>
              <a:t>Portes</a:t>
            </a:r>
            <a:r>
              <a:rPr lang="en-US" sz="1200" dirty="0" smtClean="0">
                <a:latin typeface="Times New Roman" panose="02020603050405020304" pitchFamily="18" charset="0"/>
                <a:cs typeface="Times New Roman" panose="02020603050405020304" pitchFamily="18" charset="0"/>
              </a:rPr>
              <a:t>, 2018). </a:t>
            </a:r>
          </a:p>
          <a:p>
            <a:pPr marL="171450" lvl="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 literature further looks into impact of </a:t>
            </a:r>
            <a:r>
              <a:rPr lang="en-US" sz="1200" dirty="0" err="1" smtClean="0">
                <a:latin typeface="Times New Roman" panose="02020603050405020304" pitchFamily="18" charset="0"/>
                <a:cs typeface="Times New Roman" panose="02020603050405020304" pitchFamily="18" charset="0"/>
              </a:rPr>
              <a:t>Brexit</a:t>
            </a:r>
            <a:r>
              <a:rPr lang="en-US" sz="1200" dirty="0" smtClean="0">
                <a:latin typeface="Times New Roman" panose="02020603050405020304" pitchFamily="18" charset="0"/>
                <a:cs typeface="Times New Roman" panose="02020603050405020304" pitchFamily="18" charset="0"/>
              </a:rPr>
              <a:t> towards immigration and the economic strength of UK (</a:t>
            </a:r>
            <a:r>
              <a:rPr lang="en-US" sz="1200" dirty="0" err="1" smtClean="0">
                <a:latin typeface="Times New Roman" panose="02020603050405020304" pitchFamily="18" charset="0"/>
                <a:cs typeface="Times New Roman" panose="02020603050405020304" pitchFamily="18" charset="0"/>
              </a:rPr>
              <a:t>Portes</a:t>
            </a:r>
            <a:r>
              <a:rPr lang="en-US" sz="1200" dirty="0" smtClean="0">
                <a:latin typeface="Times New Roman" panose="02020603050405020304" pitchFamily="18" charset="0"/>
                <a:cs typeface="Times New Roman" panose="02020603050405020304" pitchFamily="18" charset="0"/>
              </a:rPr>
              <a:t>, 2018).</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6</a:t>
            </a:fld>
            <a:endParaRPr lang="en-US"/>
          </a:p>
        </p:txBody>
      </p:sp>
    </p:spTree>
    <p:extLst>
      <p:ext uri="{BB962C8B-B14F-4D97-AF65-F5344CB8AC3E}">
        <p14:creationId xmlns:p14="http://schemas.microsoft.com/office/powerpoint/2010/main" val="739213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“The Impact of Recent Immigration on the London Economy,” by the London School of Economics and Political Science has important insights about immigration and its impact to the UK economy.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notes that there has been almost twenty years of quite strong in wards migration leading to a net gain of about 8000 people (The London School of Economics and Political Science, 2017).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author further states that over the years, the population due to immigration has grown to a total of about 2 million people.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immigration growth has been brought about by the elements of asylum seekers and direct immigrants (The London School of Economics and Political Science, 2017).</a:t>
            </a: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7</a:t>
            </a:fld>
            <a:endParaRPr lang="en-US"/>
          </a:p>
        </p:txBody>
      </p:sp>
    </p:spTree>
    <p:extLst>
      <p:ext uri="{BB962C8B-B14F-4D97-AF65-F5344CB8AC3E}">
        <p14:creationId xmlns:p14="http://schemas.microsoft.com/office/powerpoint/2010/main" val="2476728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a:t>
            </a:r>
            <a:r>
              <a:rPr lang="en-GB" sz="1200" dirty="0" err="1" smtClean="0">
                <a:latin typeface="Times New Roman" panose="02020603050405020304" pitchFamily="18" charset="0"/>
                <a:cs typeface="Times New Roman" panose="02020603050405020304" pitchFamily="18" charset="0"/>
              </a:rPr>
              <a:t>Brexit</a:t>
            </a:r>
            <a:r>
              <a:rPr lang="en-GB" sz="1200" dirty="0" smtClean="0">
                <a:latin typeface="Times New Roman" panose="02020603050405020304" pitchFamily="18" charset="0"/>
                <a:cs typeface="Times New Roman" panose="02020603050405020304" pitchFamily="18" charset="0"/>
              </a:rPr>
              <a:t> and the Impact of Immigration on the UK,” looks at the recent impact of </a:t>
            </a:r>
            <a:r>
              <a:rPr lang="en-GB" sz="1200" dirty="0" err="1" smtClean="0">
                <a:latin typeface="Times New Roman" panose="02020603050405020304" pitchFamily="18" charset="0"/>
                <a:cs typeface="Times New Roman" panose="02020603050405020304" pitchFamily="18" charset="0"/>
              </a:rPr>
              <a:t>Brexit</a:t>
            </a:r>
            <a:r>
              <a:rPr lang="en-GB" sz="1200" dirty="0" smtClean="0">
                <a:latin typeface="Times New Roman" panose="02020603050405020304" pitchFamily="18" charset="0"/>
                <a:cs typeface="Times New Roman" panose="02020603050405020304" pitchFamily="18" charset="0"/>
              </a:rPr>
              <a:t> and immigration.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According to Wadsworth, </a:t>
            </a:r>
            <a:r>
              <a:rPr lang="en-GB" sz="1200" dirty="0" err="1" smtClean="0">
                <a:latin typeface="Times New Roman" panose="02020603050405020304" pitchFamily="18" charset="0"/>
                <a:cs typeface="Times New Roman" panose="02020603050405020304" pitchFamily="18" charset="0"/>
              </a:rPr>
              <a:t>Dhingra</a:t>
            </a:r>
            <a:r>
              <a:rPr lang="en-GB" sz="1200" dirty="0" smtClean="0">
                <a:latin typeface="Times New Roman" panose="02020603050405020304" pitchFamily="18" charset="0"/>
                <a:cs typeface="Times New Roman" panose="02020603050405020304" pitchFamily="18" charset="0"/>
              </a:rPr>
              <a:t>, </a:t>
            </a:r>
            <a:r>
              <a:rPr lang="en-GB" sz="1200" dirty="0" err="1" smtClean="0">
                <a:latin typeface="Times New Roman" panose="02020603050405020304" pitchFamily="18" charset="0"/>
                <a:cs typeface="Times New Roman" panose="02020603050405020304" pitchFamily="18" charset="0"/>
              </a:rPr>
              <a:t>Ottaviano</a:t>
            </a:r>
            <a:r>
              <a:rPr lang="en-GB" sz="1200" dirty="0" smtClean="0">
                <a:latin typeface="Times New Roman" panose="02020603050405020304" pitchFamily="18" charset="0"/>
                <a:cs typeface="Times New Roman" panose="02020603050405020304" pitchFamily="18" charset="0"/>
              </a:rPr>
              <a:t> and Van </a:t>
            </a:r>
            <a:r>
              <a:rPr lang="en-GB" sz="1200" dirty="0" err="1" smtClean="0">
                <a:latin typeface="Times New Roman" panose="02020603050405020304" pitchFamily="18" charset="0"/>
                <a:cs typeface="Times New Roman" panose="02020603050405020304" pitchFamily="18" charset="0"/>
              </a:rPr>
              <a:t>Reenen</a:t>
            </a:r>
            <a:r>
              <a:rPr lang="en-GB" sz="1200" dirty="0" smtClean="0">
                <a:latin typeface="Times New Roman" panose="02020603050405020304" pitchFamily="18" charset="0"/>
                <a:cs typeface="Times New Roman" panose="02020603050405020304" pitchFamily="18" charset="0"/>
              </a:rPr>
              <a:t>, the literature notes that the immigrants have tripled since the year 1995 to 2015</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notes the fact the EU immigrants are highly educated, younger and ready to work hence contributing positively to the economy.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literature also highlights some negative concerns about immigration such as reduced pay for the workers due to competition. </a:t>
            </a: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8</a:t>
            </a:fld>
            <a:endParaRPr lang="en-US"/>
          </a:p>
        </p:txBody>
      </p:sp>
    </p:spTree>
    <p:extLst>
      <p:ext uri="{BB962C8B-B14F-4D97-AF65-F5344CB8AC3E}">
        <p14:creationId xmlns:p14="http://schemas.microsoft.com/office/powerpoint/2010/main" val="2363406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All the literature states about the increasing rate of immigration to UK</a:t>
            </a: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They also admit of vary impacts that immigrants have on the UK economy</a:t>
            </a: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Therefore, from the review of the literature summary, its evident that immigration affects; population, wages, </a:t>
            </a:r>
            <a:r>
              <a:rPr lang="en-US" sz="1200" dirty="0" err="1" smtClean="0">
                <a:latin typeface="Times New Roman" panose="02020603050405020304" pitchFamily="18" charset="0"/>
                <a:cs typeface="Times New Roman" panose="02020603050405020304" pitchFamily="18" charset="0"/>
              </a:rPr>
              <a:t>labour</a:t>
            </a:r>
            <a:r>
              <a:rPr lang="en-US" sz="1200" dirty="0" smtClean="0">
                <a:latin typeface="Times New Roman" panose="02020603050405020304" pitchFamily="18" charset="0"/>
                <a:cs typeface="Times New Roman" panose="02020603050405020304" pitchFamily="18" charset="0"/>
              </a:rPr>
              <a:t> market and the overall UK economic standing. </a:t>
            </a: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The positive impact has been enhancing UK economic growth.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9</a:t>
            </a:fld>
            <a:endParaRPr lang="en-US"/>
          </a:p>
        </p:txBody>
      </p:sp>
    </p:spTree>
    <p:extLst>
      <p:ext uri="{BB962C8B-B14F-4D97-AF65-F5344CB8AC3E}">
        <p14:creationId xmlns:p14="http://schemas.microsoft.com/office/powerpoint/2010/main" val="2907148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smtClean="0">
                <a:latin typeface="Times New Roman" panose="02020603050405020304" pitchFamily="18" charset="0"/>
                <a:cs typeface="Times New Roman" panose="02020603050405020304" pitchFamily="18" charset="0"/>
              </a:rPr>
              <a:t>Relevance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information provided by sources with respect to impact of migration in UK is relevant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information has been able to answer question regarding the overall impact of migration to the UK economy </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information is well formatted, research and presented in a scientific format presenting all the facts about the topic</a:t>
            </a:r>
            <a:endParaRPr lang="en-US" sz="1200"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sz="1200" dirty="0" smtClean="0">
                <a:latin typeface="Times New Roman" panose="02020603050405020304" pitchFamily="18" charset="0"/>
                <a:cs typeface="Times New Roman" panose="02020603050405020304" pitchFamily="18" charset="0"/>
              </a:rPr>
              <a:t>The information is also up to date hence providing current facts which are quite essential in making sure that the topic is well researched and facts are relatable with the current situation </a:t>
            </a: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10</a:t>
            </a:fld>
            <a:endParaRPr lang="en-US"/>
          </a:p>
        </p:txBody>
      </p:sp>
    </p:spTree>
    <p:extLst>
      <p:ext uri="{BB962C8B-B14F-4D97-AF65-F5344CB8AC3E}">
        <p14:creationId xmlns:p14="http://schemas.microsoft.com/office/powerpoint/2010/main" val="2655756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Reliability</a:t>
            </a:r>
            <a:endParaRPr lang="en-US"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Overall, the sources for the literature are reliable in that owing to the fact that different researchers and even Universities researched to get the information, therefore, the information contained in the literature is correct. </a:t>
            </a:r>
            <a:endParaRPr lang="en-US"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literature sources are also objective in that they are presenting information that discusses on the impact of the migration to UK. </a:t>
            </a:r>
            <a:endParaRPr lang="en-US" dirty="0" smtClean="0">
              <a:latin typeface="Times New Roman" panose="02020603050405020304" pitchFamily="18" charset="0"/>
              <a:cs typeface="Times New Roman" panose="02020603050405020304" pitchFamily="18" charset="0"/>
            </a:endParaRPr>
          </a:p>
          <a:p>
            <a:pPr marL="171450" lvl="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literature authors are also considered to be reliable individuals who are qualified in their different professional back ground. </a:t>
            </a: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003328-E8AC-4D46-97A7-C4BB1D24D4C6}" type="slidenum">
              <a:rPr lang="en-US" smtClean="0"/>
              <a:t>11</a:t>
            </a:fld>
            <a:endParaRPr lang="en-US"/>
          </a:p>
        </p:txBody>
      </p:sp>
    </p:spTree>
    <p:extLst>
      <p:ext uri="{BB962C8B-B14F-4D97-AF65-F5344CB8AC3E}">
        <p14:creationId xmlns:p14="http://schemas.microsoft.com/office/powerpoint/2010/main" val="420189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6F2B23-F86B-4242-9CEB-14E42D15D59E}" type="datetimeFigureOut">
              <a:rPr lang="en-US" smtClean="0"/>
              <a:t>2/12/2021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6F2B23-F86B-4242-9CEB-14E42D15D59E}" type="datetimeFigureOut">
              <a:rPr lang="en-US" smtClean="0"/>
              <a:t>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6F2B23-F86B-4242-9CEB-14E42D15D59E}" type="datetimeFigureOut">
              <a:rPr lang="en-US" smtClean="0"/>
              <a:t>2/12/2021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6F2B23-F86B-4242-9CEB-14E42D15D59E}" type="datetimeFigureOut">
              <a:rPr lang="en-US" smtClean="0"/>
              <a:t>2/12/2021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F2B23-F86B-4242-9CEB-14E42D15D59E}" type="datetimeFigureOut">
              <a:rPr lang="en-US" smtClean="0"/>
              <a:t>2/12/2021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6F2B23-F86B-4242-9CEB-14E42D15D59E}" type="datetimeFigureOut">
              <a:rPr lang="en-US" smtClean="0"/>
              <a:t>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6F2B23-F86B-4242-9CEB-14E42D15D59E}" type="datetimeFigureOut">
              <a:rPr lang="en-US" smtClean="0"/>
              <a:t>2/12/2021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D95F03A-50EA-4C7D-88D1-D741D27F9A3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6F2B23-F86B-4242-9CEB-14E42D15D59E}" type="datetimeFigureOut">
              <a:rPr lang="en-US" smtClean="0"/>
              <a:t>2/12/2021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95F03A-50EA-4C7D-88D1-D741D27F9A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6F2B23-F86B-4242-9CEB-14E42D15D59E}" type="datetimeFigureOut">
              <a:rPr lang="en-US" smtClean="0"/>
              <a:t>2/12/2021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D95F03A-50EA-4C7D-88D1-D741D27F9A3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economicshelp.org/blog/6399/economics/impact-of-immigration-on-uk-economy/#:~:text=Increased%20migration%2C%20will%20also%20affect,of%20immigrants%20willing%20to%20work" TargetMode="External"/><Relationship Id="rId2" Type="http://schemas.openxmlformats.org/officeDocument/2006/relationships/hyperlink" Target="https://assets.publishing.service.gov.uk/government/uploads/system/uploads/attachment_data/file/287287/occ109.pdf" TargetMode="External"/><Relationship Id="rId1" Type="http://schemas.openxmlformats.org/officeDocument/2006/relationships/slideLayout" Target="../slideLayouts/slideLayout2.xml"/><Relationship Id="rId6" Type="http://schemas.openxmlformats.org/officeDocument/2006/relationships/hyperlink" Target="https://cep.lse.ac.uk/pubs/download/brexit05.pdf" TargetMode="External"/><Relationship Id="rId5" Type="http://schemas.openxmlformats.org/officeDocument/2006/relationships/hyperlink" Target="http://eprints.lse.ac.uk/23536/1/Gordon_the_Impact_of_Recent_Immigration_On_The_London_Economy_author.pdf" TargetMode="External"/><Relationship Id="rId4" Type="http://schemas.openxmlformats.org/officeDocument/2006/relationships/hyperlink" Target="https://voxeu.org/article/economic-impacts-immigration-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772400" cy="2362200"/>
          </a:xfrm>
        </p:spPr>
        <p:txBody>
          <a:bodyPr>
            <a:normAutofit fontScale="90000"/>
          </a:bodyPr>
          <a:lstStyle/>
          <a:p>
            <a:pPr algn="ctr"/>
            <a:r>
              <a:rPr lang="en-US" dirty="0">
                <a:effectLst/>
                <a:latin typeface="Times New Roman" panose="02020603050405020304" pitchFamily="18" charset="0"/>
                <a:cs typeface="Times New Roman" panose="02020603050405020304" pitchFamily="18" charset="0"/>
              </a:rPr>
              <a:t>Topic: </a:t>
            </a:r>
            <a:r>
              <a:rPr lang="en-US" dirty="0" smtClean="0">
                <a:effectLst/>
                <a:latin typeface="Times New Roman" panose="02020603050405020304" pitchFamily="18" charset="0"/>
                <a:cs typeface="Times New Roman" panose="02020603050405020304" pitchFamily="18" charset="0"/>
              </a:rPr>
              <a:t/>
            </a:r>
            <a:br>
              <a:rPr lang="en-US" dirty="0" smtClean="0">
                <a:effectLst/>
                <a:latin typeface="Times New Roman" panose="02020603050405020304" pitchFamily="18" charset="0"/>
                <a:cs typeface="Times New Roman" panose="02020603050405020304" pitchFamily="18" charset="0"/>
              </a:rPr>
            </a:br>
            <a:r>
              <a:rPr lang="en-US" dirty="0" smtClean="0">
                <a:effectLst/>
                <a:latin typeface="Times New Roman" panose="02020603050405020304" pitchFamily="18" charset="0"/>
                <a:cs typeface="Times New Roman" panose="02020603050405020304" pitchFamily="18" charset="0"/>
              </a:rPr>
              <a:t>The </a:t>
            </a:r>
            <a:r>
              <a:rPr lang="en-US" dirty="0">
                <a:effectLst/>
                <a:latin typeface="Times New Roman" panose="02020603050405020304" pitchFamily="18" charset="0"/>
                <a:cs typeface="Times New Roman" panose="02020603050405020304" pitchFamily="18" charset="0"/>
              </a:rPr>
              <a:t>impact of immigration on the UK economy</a:t>
            </a:r>
            <a:r>
              <a:rPr lang="en-US" dirty="0" smtClean="0">
                <a:effectLst/>
                <a:latin typeface="Times New Roman" panose="02020603050405020304" pitchFamily="18" charset="0"/>
                <a:cs typeface="Times New Roman" panose="02020603050405020304" pitchFamily="18" charset="0"/>
              </a:rPr>
              <a:t>.</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3429000"/>
            <a:ext cx="6400800" cy="2057400"/>
          </a:xfrm>
        </p:spPr>
        <p:txBody>
          <a:bodyPr>
            <a:normAutofit lnSpcReduction="10000"/>
          </a:bodyPr>
          <a:lstStyle/>
          <a:p>
            <a:r>
              <a:rPr lang="en-US" sz="4000" b="1" dirty="0" smtClean="0">
                <a:solidFill>
                  <a:schemeClr val="tx1"/>
                </a:solidFill>
                <a:latin typeface="Times New Roman" panose="02020603050405020304" pitchFamily="18" charset="0"/>
                <a:cs typeface="Times New Roman" pitchFamily="18" charset="0"/>
              </a:rPr>
              <a:t>Presentation by: </a:t>
            </a:r>
          </a:p>
          <a:p>
            <a:r>
              <a:rPr lang="en-US" sz="4000" b="1" dirty="0" smtClean="0">
                <a:latin typeface="Times New Roman" panose="02020603050405020304" pitchFamily="18" charset="0"/>
                <a:cs typeface="Times New Roman" panose="02020603050405020304" pitchFamily="18" charset="0"/>
              </a:rPr>
              <a:t>Name:…….</a:t>
            </a:r>
          </a:p>
          <a:p>
            <a:r>
              <a:rPr lang="en-US" sz="4000" b="1" dirty="0" smtClean="0">
                <a:latin typeface="Times New Roman" panose="02020603050405020304" pitchFamily="18" charset="0"/>
                <a:cs typeface="Times New Roman" panose="02020603050405020304" pitchFamily="18" charset="0"/>
              </a:rPr>
              <a:t>Institution:…….: </a:t>
            </a:r>
            <a:endParaRPr lang="en-US" sz="4000" b="1" dirty="0">
              <a:latin typeface="Times New Roman" panose="02020603050405020304" pitchFamily="18" charset="0"/>
              <a:cs typeface="Times New Roman" panose="02020603050405020304" pitchFamily="18" charset="0"/>
            </a:endParaRPr>
          </a:p>
          <a:p>
            <a:endParaRPr lang="en-US"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88608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8" presetClass="emph" presetSubtype="0" fill="hold" grpId="0" nodeType="clickEffect">
                                  <p:stCondLst>
                                    <p:cond delay="0"/>
                                  </p:stCondLst>
                                  <p:iterate type="lt">
                                    <p:tmPct val="4000"/>
                                  </p:iterate>
                                  <p:childTnLst>
                                    <p:set>
                                      <p:cBhvr override="childStyle">
                                        <p:cTn id="24" dur="500" fill="hold"/>
                                        <p:tgtEl>
                                          <p:spTgt spid="3">
                                            <p:txEl>
                                              <p:pRg st="0" end="0"/>
                                            </p:txEl>
                                          </p:spTgt>
                                        </p:tgtEl>
                                        <p:attrNameLst>
                                          <p:attrName>style.textDecorationUnderline</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8" presetClass="emph" presetSubtype="0" fill="hold" grpId="0" nodeType="clickEffect">
                                  <p:stCondLst>
                                    <p:cond delay="0"/>
                                  </p:stCondLst>
                                  <p:iterate type="lt">
                                    <p:tmPct val="4000"/>
                                  </p:iterate>
                                  <p:childTnLst>
                                    <p:set>
                                      <p:cBhvr override="childStyle">
                                        <p:cTn id="28" dur="500" fill="hold"/>
                                        <p:tgtEl>
                                          <p:spTgt spid="3">
                                            <p:txEl>
                                              <p:pRg st="1" end="1"/>
                                            </p:txEl>
                                          </p:spTgt>
                                        </p:tgtEl>
                                        <p:attrNameLst>
                                          <p:attrName>style.textDecorationUnderline</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8" presetClass="emph" presetSubtype="0" fill="hold" grpId="0" nodeType="clickEffect">
                                  <p:stCondLst>
                                    <p:cond delay="0"/>
                                  </p:stCondLst>
                                  <p:iterate type="lt">
                                    <p:tmPct val="4000"/>
                                  </p:iterate>
                                  <p:childTnLst>
                                    <p:set>
                                      <p:cBhvr override="childStyle">
                                        <p:cTn id="32" dur="500" fill="hold"/>
                                        <p:tgtEl>
                                          <p:spTgt spid="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Introduction to the Research Topic </a:t>
            </a:r>
            <a:endParaRPr lang="en-US" sz="35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828800"/>
            <a:ext cx="8229600" cy="4297363"/>
          </a:xfrm>
        </p:spPr>
        <p:txBody>
          <a:bodyPr>
            <a:noAutofit/>
          </a:bodyPr>
          <a:lstStyle/>
          <a:p>
            <a:pPr lvl="0"/>
            <a:r>
              <a:rPr lang="en-GB" sz="3200" dirty="0" smtClean="0">
                <a:latin typeface="Times New Roman" panose="02020603050405020304" pitchFamily="18" charset="0"/>
                <a:cs typeface="Times New Roman" panose="02020603050405020304" pitchFamily="18" charset="0"/>
              </a:rPr>
              <a:t>Immigrants </a:t>
            </a:r>
            <a:r>
              <a:rPr lang="en-GB" sz="3200" dirty="0">
                <a:latin typeface="Times New Roman" panose="02020603050405020304" pitchFamily="18" charset="0"/>
                <a:cs typeface="Times New Roman" panose="02020603050405020304" pitchFamily="18" charset="0"/>
              </a:rPr>
              <a:t>into the United Kingdom (UK</a:t>
            </a:r>
            <a:r>
              <a:rPr lang="en-GB" sz="3200" dirty="0" smtClean="0">
                <a:latin typeface="Times New Roman" panose="02020603050405020304" pitchFamily="18" charset="0"/>
                <a:cs typeface="Times New Roman" panose="02020603050405020304" pitchFamily="18" charset="0"/>
              </a:rPr>
              <a:t>) has been steady</a:t>
            </a:r>
            <a:endParaRPr lang="en-US" sz="3200" dirty="0">
              <a:latin typeface="Times New Roman" panose="02020603050405020304" pitchFamily="18" charset="0"/>
              <a:cs typeface="Times New Roman" panose="02020603050405020304" pitchFamily="18" charset="0"/>
            </a:endParaRPr>
          </a:p>
          <a:p>
            <a:pPr lvl="0"/>
            <a:r>
              <a:rPr lang="en-GB" sz="3200" dirty="0" smtClean="0">
                <a:latin typeface="Times New Roman" panose="02020603050405020304" pitchFamily="18" charset="0"/>
                <a:cs typeface="Times New Roman" panose="02020603050405020304" pitchFamily="18" charset="0"/>
              </a:rPr>
              <a:t>UK population</a:t>
            </a:r>
            <a:r>
              <a:rPr lang="en-GB" sz="3200" dirty="0">
                <a:latin typeface="Times New Roman" panose="02020603050405020304" pitchFamily="18" charset="0"/>
                <a:cs typeface="Times New Roman" panose="02020603050405020304" pitchFamily="18" charset="0"/>
              </a:rPr>
              <a:t>, wages, productivity </a:t>
            </a:r>
            <a:r>
              <a:rPr lang="en-GB" sz="3200" dirty="0" smtClean="0">
                <a:latin typeface="Times New Roman" panose="02020603050405020304" pitchFamily="18" charset="0"/>
                <a:cs typeface="Times New Roman" panose="02020603050405020304" pitchFamily="18" charset="0"/>
              </a:rPr>
              <a:t>and Economic growth has felt a direct impact. </a:t>
            </a:r>
            <a:endParaRPr lang="en-US" sz="3200" dirty="0">
              <a:latin typeface="Times New Roman" panose="02020603050405020304" pitchFamily="18" charset="0"/>
              <a:cs typeface="Times New Roman" panose="02020603050405020304" pitchFamily="18" charset="0"/>
            </a:endParaRPr>
          </a:p>
          <a:p>
            <a:pPr lvl="0"/>
            <a:r>
              <a:rPr lang="en-GB" sz="3200" dirty="0" smtClean="0">
                <a:latin typeface="Times New Roman" panose="02020603050405020304" pitchFamily="18" charset="0"/>
                <a:cs typeface="Times New Roman" panose="02020603050405020304" pitchFamily="18" charset="0"/>
              </a:rPr>
              <a:t>UK economic standing has been highly affected of all. </a:t>
            </a:r>
          </a:p>
          <a:p>
            <a:pPr lvl="0"/>
            <a:r>
              <a:rPr lang="en-GB" sz="3200" dirty="0" smtClean="0">
                <a:latin typeface="Times New Roman" panose="02020603050405020304" pitchFamily="18" charset="0"/>
                <a:cs typeface="Times New Roman" panose="02020603050405020304" pitchFamily="18" charset="0"/>
              </a:rPr>
              <a:t>Therefore, report will focus on, </a:t>
            </a:r>
            <a:r>
              <a:rPr lang="en-GB" sz="3200" dirty="0" smtClean="0">
                <a:latin typeface="Times New Roman" panose="02020603050405020304" pitchFamily="18" charset="0"/>
                <a:cs typeface="Times New Roman" panose="02020603050405020304" pitchFamily="18" charset="0"/>
              </a:rPr>
              <a:t>“</a:t>
            </a:r>
            <a:r>
              <a:rPr lang="en-GB" sz="3200" dirty="0">
                <a:latin typeface="Times New Roman" panose="02020603050405020304" pitchFamily="18" charset="0"/>
                <a:cs typeface="Times New Roman" panose="02020603050405020304" pitchFamily="18" charset="0"/>
              </a:rPr>
              <a:t>The impact of immigration on the UK </a:t>
            </a:r>
            <a:r>
              <a:rPr lang="en-GB" sz="3200" dirty="0" smtClean="0">
                <a:latin typeface="Times New Roman" panose="02020603050405020304" pitchFamily="18" charset="0"/>
                <a:cs typeface="Times New Roman" panose="02020603050405020304" pitchFamily="18" charset="0"/>
              </a:rPr>
              <a:t>economy.”</a:t>
            </a:r>
            <a:endParaRPr lang="en-US" sz="3200" dirty="0">
              <a:latin typeface="Times New Roman" panose="02020603050405020304" pitchFamily="18" charset="0"/>
              <a:cs typeface="Times New Roman" panose="02020603050405020304" pitchFamily="18" charset="0"/>
            </a:endParaRPr>
          </a:p>
          <a:p>
            <a:endParaRPr lang="en-US" sz="2500" dirty="0">
              <a:latin typeface="Times New Roman" pitchFamily="18" charset="0"/>
              <a:cs typeface="Times New Roman" pitchFamily="18" charset="0"/>
            </a:endParaRPr>
          </a:p>
        </p:txBody>
      </p:sp>
    </p:spTree>
    <p:extLst>
      <p:ext uri="{BB962C8B-B14F-4D97-AF65-F5344CB8AC3E}">
        <p14:creationId xmlns:p14="http://schemas.microsoft.com/office/powerpoint/2010/main" val="18011185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35480"/>
            <a:ext cx="8229600" cy="4541520"/>
          </a:xfrm>
        </p:spPr>
        <p:txBody>
          <a:bodyPr>
            <a:noAutofit/>
          </a:bodyPr>
          <a:lstStyle/>
          <a:p>
            <a:pPr lvl="0"/>
            <a:r>
              <a:rPr lang="en-GB" sz="2700" dirty="0" smtClean="0">
                <a:latin typeface="Times New Roman" panose="02020603050405020304" pitchFamily="18" charset="0"/>
                <a:cs typeface="Times New Roman" panose="02020603050405020304" pitchFamily="18" charset="0"/>
              </a:rPr>
              <a:t>UK Population has </a:t>
            </a:r>
            <a:r>
              <a:rPr lang="en-GB" sz="2700" dirty="0">
                <a:latin typeface="Times New Roman" panose="02020603050405020304" pitchFamily="18" charset="0"/>
                <a:cs typeface="Times New Roman" panose="02020603050405020304" pitchFamily="18" charset="0"/>
              </a:rPr>
              <a:t>continued </a:t>
            </a:r>
            <a:r>
              <a:rPr lang="en-GB" sz="2700" dirty="0" smtClean="0">
                <a:latin typeface="Times New Roman" panose="02020603050405020304" pitchFamily="18" charset="0"/>
                <a:cs typeface="Times New Roman" panose="02020603050405020304" pitchFamily="18" charset="0"/>
              </a:rPr>
              <a:t>to grow due </a:t>
            </a:r>
            <a:r>
              <a:rPr lang="en-GB" sz="2700" dirty="0">
                <a:latin typeface="Times New Roman" panose="02020603050405020304" pitchFamily="18" charset="0"/>
                <a:cs typeface="Times New Roman" panose="02020603050405020304" pitchFamily="18" charset="0"/>
              </a:rPr>
              <a:t>to immigration.</a:t>
            </a:r>
            <a:endParaRPr lang="en-US" sz="2700" dirty="0">
              <a:latin typeface="Times New Roman" panose="02020603050405020304" pitchFamily="18" charset="0"/>
              <a:cs typeface="Times New Roman" panose="02020603050405020304" pitchFamily="18" charset="0"/>
            </a:endParaRPr>
          </a:p>
          <a:p>
            <a:pPr lvl="0"/>
            <a:r>
              <a:rPr lang="en-GB" sz="2700" dirty="0" smtClean="0">
                <a:latin typeface="Times New Roman" panose="02020603050405020304" pitchFamily="18" charset="0"/>
                <a:cs typeface="Times New Roman" panose="02020603050405020304" pitchFamily="18" charset="0"/>
              </a:rPr>
              <a:t>In 2016</a:t>
            </a:r>
            <a:r>
              <a:rPr lang="en-GB" sz="2700" dirty="0">
                <a:latin typeface="Times New Roman" panose="02020603050405020304" pitchFamily="18" charset="0"/>
                <a:cs typeface="Times New Roman" panose="02020603050405020304" pitchFamily="18" charset="0"/>
              </a:rPr>
              <a:t>, </a:t>
            </a:r>
            <a:r>
              <a:rPr lang="en-GB" sz="2700" dirty="0" smtClean="0">
                <a:latin typeface="Times New Roman" panose="02020603050405020304" pitchFamily="18" charset="0"/>
                <a:cs typeface="Times New Roman" panose="02020603050405020304" pitchFamily="18" charset="0"/>
              </a:rPr>
              <a:t>588,000 </a:t>
            </a:r>
            <a:r>
              <a:rPr lang="en-GB" sz="2700" dirty="0">
                <a:latin typeface="Times New Roman" panose="02020603050405020304" pitchFamily="18" charset="0"/>
                <a:cs typeface="Times New Roman" panose="02020603050405020304" pitchFamily="18" charset="0"/>
              </a:rPr>
              <a:t>people immigrated into UK </a:t>
            </a:r>
            <a:r>
              <a:rPr lang="en-GB" sz="2700" dirty="0" smtClean="0">
                <a:latin typeface="Times New Roman" panose="02020603050405020304" pitchFamily="18" charset="0"/>
                <a:cs typeface="Times New Roman" panose="02020603050405020304" pitchFamily="18" charset="0"/>
              </a:rPr>
              <a:t>and 9,634 </a:t>
            </a:r>
            <a:r>
              <a:rPr lang="en-GB" sz="2700" dirty="0">
                <a:latin typeface="Times New Roman" panose="02020603050405020304" pitchFamily="18" charset="0"/>
                <a:cs typeface="Times New Roman" panose="02020603050405020304" pitchFamily="18" charset="0"/>
              </a:rPr>
              <a:t>people </a:t>
            </a:r>
            <a:r>
              <a:rPr lang="en-GB" sz="2700" dirty="0" smtClean="0">
                <a:latin typeface="Times New Roman" panose="02020603050405020304" pitchFamily="18" charset="0"/>
                <a:cs typeface="Times New Roman" panose="02020603050405020304" pitchFamily="18" charset="0"/>
              </a:rPr>
              <a:t>were granted </a:t>
            </a:r>
            <a:r>
              <a:rPr lang="en-GB" sz="2700" dirty="0">
                <a:latin typeface="Times New Roman" panose="02020603050405020304" pitchFamily="18" charset="0"/>
                <a:cs typeface="Times New Roman" panose="02020603050405020304" pitchFamily="18" charset="0"/>
              </a:rPr>
              <a:t>asylum </a:t>
            </a:r>
            <a:r>
              <a:rPr lang="en-GB" sz="2700" dirty="0" smtClean="0">
                <a:latin typeface="Times New Roman" panose="02020603050405020304" pitchFamily="18" charset="0"/>
                <a:cs typeface="Times New Roman" panose="02020603050405020304" pitchFamily="18" charset="0"/>
              </a:rPr>
              <a:t>in 2017 (</a:t>
            </a:r>
            <a:r>
              <a:rPr lang="en-US" sz="2800" dirty="0" err="1" smtClean="0">
                <a:latin typeface="Times New Roman" panose="02020603050405020304" pitchFamily="18" charset="0"/>
                <a:cs typeface="Times New Roman" panose="02020603050405020304" pitchFamily="18" charset="0"/>
              </a:rPr>
              <a:t>Pettinger</a:t>
            </a:r>
            <a:r>
              <a:rPr lang="en-US" sz="2800" dirty="0" smtClean="0">
                <a:latin typeface="Times New Roman" panose="02020603050405020304" pitchFamily="18" charset="0"/>
                <a:cs typeface="Times New Roman" panose="02020603050405020304" pitchFamily="18" charset="0"/>
              </a:rPr>
              <a:t>, 2019).</a:t>
            </a:r>
            <a:endParaRPr lang="en-US" sz="2700" dirty="0">
              <a:latin typeface="Times New Roman" panose="02020603050405020304" pitchFamily="18" charset="0"/>
              <a:cs typeface="Times New Roman" panose="02020603050405020304" pitchFamily="18" charset="0"/>
            </a:endParaRPr>
          </a:p>
          <a:p>
            <a:pPr lvl="0"/>
            <a:r>
              <a:rPr lang="en-GB" sz="2700" dirty="0" smtClean="0">
                <a:latin typeface="Times New Roman" panose="02020603050405020304" pitchFamily="18" charset="0"/>
                <a:cs typeface="Times New Roman" panose="02020603050405020304" pitchFamily="18" charset="0"/>
              </a:rPr>
              <a:t>In </a:t>
            </a:r>
            <a:r>
              <a:rPr lang="en-GB" sz="2700" dirty="0" smtClean="0">
                <a:latin typeface="Times New Roman" panose="02020603050405020304" pitchFamily="18" charset="0"/>
                <a:cs typeface="Times New Roman" panose="02020603050405020304" pitchFamily="18" charset="0"/>
              </a:rPr>
              <a:t>five </a:t>
            </a:r>
            <a:r>
              <a:rPr lang="en-GB" sz="2700" dirty="0">
                <a:latin typeface="Times New Roman" panose="02020603050405020304" pitchFamily="18" charset="0"/>
                <a:cs typeface="Times New Roman" panose="02020603050405020304" pitchFamily="18" charset="0"/>
              </a:rPr>
              <a:t>years, </a:t>
            </a:r>
            <a:r>
              <a:rPr lang="en-GB" sz="2700" dirty="0" smtClean="0">
                <a:latin typeface="Times New Roman" panose="02020603050405020304" pitchFamily="18" charset="0"/>
                <a:cs typeface="Times New Roman" panose="02020603050405020304" pitchFamily="18" charset="0"/>
              </a:rPr>
              <a:t>there has been a </a:t>
            </a:r>
            <a:r>
              <a:rPr lang="en-GB" sz="2700" dirty="0">
                <a:latin typeface="Times New Roman" panose="02020603050405020304" pitchFamily="18" charset="0"/>
                <a:cs typeface="Times New Roman" panose="02020603050405020304" pitchFamily="18" charset="0"/>
              </a:rPr>
              <a:t>net increase of </a:t>
            </a:r>
            <a:r>
              <a:rPr lang="en-GB" sz="2700" dirty="0" smtClean="0">
                <a:latin typeface="Times New Roman" panose="02020603050405020304" pitchFamily="18" charset="0"/>
                <a:cs typeface="Times New Roman" panose="02020603050405020304" pitchFamily="18" charset="0"/>
              </a:rPr>
              <a:t>1,000,000 </a:t>
            </a:r>
            <a:r>
              <a:rPr lang="en-GB" sz="2700" dirty="0">
                <a:latin typeface="Times New Roman" panose="02020603050405020304" pitchFamily="18" charset="0"/>
                <a:cs typeface="Times New Roman" panose="02020603050405020304" pitchFamily="18" charset="0"/>
              </a:rPr>
              <a:t>people</a:t>
            </a:r>
            <a:endParaRPr lang="en-US" sz="2700" dirty="0">
              <a:latin typeface="Times New Roman" panose="02020603050405020304" pitchFamily="18" charset="0"/>
              <a:cs typeface="Times New Roman" panose="02020603050405020304" pitchFamily="18" charset="0"/>
            </a:endParaRPr>
          </a:p>
          <a:p>
            <a:pPr lvl="0"/>
            <a:r>
              <a:rPr lang="en-GB" sz="2700" dirty="0">
                <a:latin typeface="Times New Roman" panose="02020603050405020304" pitchFamily="18" charset="0"/>
                <a:cs typeface="Times New Roman" panose="02020603050405020304" pitchFamily="18" charset="0"/>
              </a:rPr>
              <a:t>By the year 2011, </a:t>
            </a:r>
            <a:r>
              <a:rPr lang="en-GB" sz="2700" dirty="0" smtClean="0">
                <a:latin typeface="Times New Roman" panose="02020603050405020304" pitchFamily="18" charset="0"/>
                <a:cs typeface="Times New Roman" panose="02020603050405020304" pitchFamily="18" charset="0"/>
              </a:rPr>
              <a:t>India</a:t>
            </a:r>
            <a:r>
              <a:rPr lang="en-GB" sz="2700" dirty="0">
                <a:latin typeface="Times New Roman" panose="02020603050405020304" pitchFamily="18" charset="0"/>
                <a:cs typeface="Times New Roman" panose="02020603050405020304" pitchFamily="18" charset="0"/>
              </a:rPr>
              <a:t>, China and </a:t>
            </a:r>
            <a:r>
              <a:rPr lang="en-GB" sz="2700" dirty="0" smtClean="0">
                <a:latin typeface="Times New Roman" panose="02020603050405020304" pitchFamily="18" charset="0"/>
                <a:cs typeface="Times New Roman" panose="02020603050405020304" pitchFamily="18" charset="0"/>
              </a:rPr>
              <a:t>Pakistan, were main source of immigrants.</a:t>
            </a:r>
            <a:endParaRPr lang="en-US" sz="2700" dirty="0">
              <a:latin typeface="Times New Roman" panose="02020603050405020304" pitchFamily="18" charset="0"/>
              <a:cs typeface="Times New Roman" panose="02020603050405020304" pitchFamily="18" charset="0"/>
            </a:endParaRPr>
          </a:p>
          <a:p>
            <a:pPr lvl="0"/>
            <a:r>
              <a:rPr lang="en-GB" sz="2700" dirty="0" smtClean="0">
                <a:latin typeface="Times New Roman" panose="02020603050405020304" pitchFamily="18" charset="0"/>
                <a:cs typeface="Times New Roman" panose="02020603050405020304" pitchFamily="18" charset="0"/>
              </a:rPr>
              <a:t>The migrants came to look for work since they were between mid-20s </a:t>
            </a:r>
            <a:r>
              <a:rPr lang="en-GB" sz="2700" dirty="0">
                <a:latin typeface="Times New Roman" panose="02020603050405020304" pitchFamily="18" charset="0"/>
                <a:cs typeface="Times New Roman" panose="02020603050405020304" pitchFamily="18" charset="0"/>
              </a:rPr>
              <a:t>and </a:t>
            </a:r>
            <a:r>
              <a:rPr lang="en-GB" sz="2700" dirty="0" smtClean="0">
                <a:latin typeface="Times New Roman" panose="02020603050405020304" pitchFamily="18" charset="0"/>
                <a:cs typeface="Times New Roman" panose="02020603050405020304" pitchFamily="18" charset="0"/>
              </a:rPr>
              <a:t>30s. </a:t>
            </a:r>
          </a:p>
        </p:txBody>
      </p:sp>
      <p:sp>
        <p:nvSpPr>
          <p:cNvPr id="4" name="Title 1"/>
          <p:cNvSpPr>
            <a:spLocks noGrp="1"/>
          </p:cNvSpPr>
          <p:nvPr>
            <p:ph type="title"/>
          </p:nvPr>
        </p:nvSpPr>
        <p:spPr>
          <a:xfrm>
            <a:off x="479323" y="990601"/>
            <a:ext cx="8229600" cy="609599"/>
          </a:xfrm>
        </p:spPr>
        <p:txBody>
          <a:bodyPr>
            <a:normAutofit/>
          </a:bodyPr>
          <a:lstStyle/>
          <a:p>
            <a:pPr algn="ctr"/>
            <a:r>
              <a:rPr lang="en-US" sz="3600" b="1" dirty="0">
                <a:latin typeface="Times New Roman" panose="02020603050405020304" pitchFamily="18" charset="0"/>
                <a:cs typeface="Times New Roman" panose="02020603050405020304" pitchFamily="18" charset="0"/>
              </a:rPr>
              <a:t>Background to the Problem </a:t>
            </a:r>
            <a:endParaRPr lang="en-US" sz="3500" b="1" dirty="0">
              <a:latin typeface="Times New Roman" pitchFamily="18" charset="0"/>
              <a:cs typeface="Times New Roman" pitchFamily="18" charset="0"/>
            </a:endParaRPr>
          </a:p>
        </p:txBody>
      </p:sp>
    </p:spTree>
    <p:extLst>
      <p:ext uri="{BB962C8B-B14F-4D97-AF65-F5344CB8AC3E}">
        <p14:creationId xmlns:p14="http://schemas.microsoft.com/office/powerpoint/2010/main" val="14345655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962400"/>
          </a:xfrm>
        </p:spPr>
        <p:txBody>
          <a:bodyPr>
            <a:noAutofit/>
          </a:bodyPr>
          <a:lstStyle/>
          <a:p>
            <a:pPr lvl="0"/>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literature has highlighted the migration </a:t>
            </a:r>
            <a:r>
              <a:rPr lang="en-GB" sz="2400" dirty="0" smtClean="0">
                <a:latin typeface="Times New Roman" panose="02020603050405020304" pitchFamily="18" charset="0"/>
                <a:cs typeface="Times New Roman" panose="02020603050405020304" pitchFamily="18" charset="0"/>
              </a:rPr>
              <a:t>trends of immigration </a:t>
            </a:r>
            <a:r>
              <a:rPr lang="en-GB" sz="2400" dirty="0">
                <a:latin typeface="Times New Roman" panose="02020603050405020304" pitchFamily="18" charset="0"/>
                <a:cs typeface="Times New Roman" panose="02020603050405020304" pitchFamily="18" charset="0"/>
              </a:rPr>
              <a:t>in the </a:t>
            </a:r>
            <a:r>
              <a:rPr lang="en-GB" sz="2400" dirty="0" smtClean="0">
                <a:latin typeface="Times New Roman" panose="02020603050405020304" pitchFamily="18" charset="0"/>
                <a:cs typeface="Times New Roman" panose="02020603050405020304" pitchFamily="18" charset="0"/>
              </a:rPr>
              <a:t>UK (Devlin</a:t>
            </a:r>
            <a:r>
              <a:rPr lang="en-GB" sz="2400" dirty="0">
                <a:latin typeface="Times New Roman" panose="02020603050405020304" pitchFamily="18" charset="0"/>
                <a:cs typeface="Times New Roman" panose="02020603050405020304" pitchFamily="18" charset="0"/>
              </a:rPr>
              <a:t>, Bolt, Patel, Harding, &amp; Hussain, 2014).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literature has also looked into the impact of migration in UK and across the world (Devlin, Bolt, Patel, Harding, &amp; Hussain, 2014).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literature has paid close attention to the long-term and short-term impact of the migration in UK and emerging economic trends and policy changes (Devlin, Bolt, Patel, Harding, &amp; Hussain, 2014). </a:t>
            </a:r>
            <a:endParaRPr lang="en-US" sz="2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762001"/>
            <a:ext cx="8229600" cy="1371600"/>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Summary of the literature </a:t>
            </a: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GB" sz="3100" b="1" dirty="0" smtClean="0">
                <a:latin typeface="Times New Roman" panose="02020603050405020304" pitchFamily="18" charset="0"/>
                <a:cs typeface="Times New Roman" panose="02020603050405020304" pitchFamily="18" charset="0"/>
              </a:rPr>
              <a:t>Impacts </a:t>
            </a:r>
            <a:r>
              <a:rPr lang="en-GB" sz="3100" b="1" dirty="0">
                <a:latin typeface="Times New Roman" panose="02020603050405020304" pitchFamily="18" charset="0"/>
                <a:cs typeface="Times New Roman" panose="02020603050405020304" pitchFamily="18" charset="0"/>
              </a:rPr>
              <a:t>of migration on UK native employment: An analytical review of the </a:t>
            </a:r>
            <a:r>
              <a:rPr lang="en-GB" sz="3100" b="1" dirty="0" smtClean="0">
                <a:latin typeface="Times New Roman" panose="02020603050405020304" pitchFamily="18" charset="0"/>
                <a:cs typeface="Times New Roman" panose="02020603050405020304" pitchFamily="18" charset="0"/>
              </a:rPr>
              <a:t>evidence</a:t>
            </a:r>
            <a:endParaRPr lang="en-US" sz="3100" b="1" dirty="0">
              <a:latin typeface="Times New Roman" pitchFamily="18" charset="0"/>
              <a:cs typeface="Times New Roman" pitchFamily="18" charset="0"/>
            </a:endParaRPr>
          </a:p>
        </p:txBody>
      </p:sp>
    </p:spTree>
    <p:extLst>
      <p:ext uri="{BB962C8B-B14F-4D97-AF65-F5344CB8AC3E}">
        <p14:creationId xmlns:p14="http://schemas.microsoft.com/office/powerpoint/2010/main" val="3275007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00"/>
            <a:ext cx="8229600" cy="4191000"/>
          </a:xfrm>
        </p:spPr>
        <p:txBody>
          <a:bodyPr>
            <a:noAutofit/>
          </a:bodyPr>
          <a:lstStyle/>
          <a:p>
            <a:pPr lvl="0"/>
            <a:r>
              <a:rPr lang="en-GB" sz="3300" dirty="0" smtClean="0">
                <a:latin typeface="Times New Roman" panose="02020603050405020304" pitchFamily="18" charset="0"/>
                <a:cs typeface="Times New Roman" panose="02020603050405020304" pitchFamily="18" charset="0"/>
              </a:rPr>
              <a:t>The author in this literature highlight about the increasing immigration. </a:t>
            </a:r>
          </a:p>
          <a:p>
            <a:pPr lvl="0"/>
            <a:r>
              <a:rPr lang="en-GB" sz="3300" dirty="0" smtClean="0">
                <a:latin typeface="Times New Roman" panose="02020603050405020304" pitchFamily="18" charset="0"/>
                <a:cs typeface="Times New Roman" panose="02020603050405020304" pitchFamily="18" charset="0"/>
              </a:rPr>
              <a:t>The </a:t>
            </a:r>
            <a:r>
              <a:rPr lang="en-GB" sz="3300" dirty="0">
                <a:latin typeface="Times New Roman" panose="02020603050405020304" pitchFamily="18" charset="0"/>
                <a:cs typeface="Times New Roman" panose="02020603050405020304" pitchFamily="18" charset="0"/>
              </a:rPr>
              <a:t>increase in migration </a:t>
            </a:r>
            <a:r>
              <a:rPr lang="en-GB" sz="3300" dirty="0" smtClean="0">
                <a:latin typeface="Times New Roman" panose="02020603050405020304" pitchFamily="18" charset="0"/>
                <a:cs typeface="Times New Roman" panose="02020603050405020304" pitchFamily="18" charset="0"/>
              </a:rPr>
              <a:t>has impacted on </a:t>
            </a:r>
            <a:r>
              <a:rPr lang="en-GB" sz="3300" dirty="0">
                <a:latin typeface="Times New Roman" panose="02020603050405020304" pitchFamily="18" charset="0"/>
                <a:cs typeface="Times New Roman" panose="02020603050405020304" pitchFamily="18" charset="0"/>
              </a:rPr>
              <a:t>the demand of </a:t>
            </a:r>
            <a:r>
              <a:rPr lang="en-GB" sz="3300" dirty="0" err="1" smtClean="0">
                <a:latin typeface="Times New Roman" panose="02020603050405020304" pitchFamily="18" charset="0"/>
                <a:cs typeface="Times New Roman" panose="02020603050405020304" pitchFamily="18" charset="0"/>
              </a:rPr>
              <a:t>labor</a:t>
            </a:r>
            <a:r>
              <a:rPr lang="en-GB" sz="3300" dirty="0" smtClean="0">
                <a:latin typeface="Times New Roman" panose="02020603050405020304" pitchFamily="18" charset="0"/>
                <a:cs typeface="Times New Roman" panose="02020603050405020304" pitchFamily="18" charset="0"/>
              </a:rPr>
              <a:t> </a:t>
            </a:r>
            <a:r>
              <a:rPr lang="en-GB" sz="3300" dirty="0">
                <a:latin typeface="Times New Roman" panose="02020603050405020304" pitchFamily="18" charset="0"/>
                <a:cs typeface="Times New Roman" panose="02020603050405020304" pitchFamily="18" charset="0"/>
              </a:rPr>
              <a:t>(</a:t>
            </a:r>
            <a:r>
              <a:rPr lang="en-GB" sz="3300" dirty="0" err="1">
                <a:latin typeface="Times New Roman" panose="02020603050405020304" pitchFamily="18" charset="0"/>
                <a:cs typeface="Times New Roman" panose="02020603050405020304" pitchFamily="18" charset="0"/>
              </a:rPr>
              <a:t>Pettinger</a:t>
            </a:r>
            <a:r>
              <a:rPr lang="en-GB" sz="3300" dirty="0">
                <a:latin typeface="Times New Roman" panose="02020603050405020304" pitchFamily="18" charset="0"/>
                <a:cs typeface="Times New Roman" panose="02020603050405020304" pitchFamily="18" charset="0"/>
              </a:rPr>
              <a:t>, 2019</a:t>
            </a:r>
            <a:r>
              <a:rPr lang="en-GB" sz="3300" dirty="0" smtClean="0">
                <a:latin typeface="Times New Roman" panose="02020603050405020304" pitchFamily="18" charset="0"/>
                <a:cs typeface="Times New Roman" panose="02020603050405020304" pitchFamily="18" charset="0"/>
              </a:rPr>
              <a:t>).</a:t>
            </a:r>
          </a:p>
          <a:p>
            <a:pPr lvl="0"/>
            <a:r>
              <a:rPr lang="en-GB" sz="3300" dirty="0" smtClean="0">
                <a:latin typeface="Times New Roman" panose="02020603050405020304" pitchFamily="18" charset="0"/>
                <a:cs typeface="Times New Roman" panose="02020603050405020304" pitchFamily="18" charset="0"/>
              </a:rPr>
              <a:t>Through </a:t>
            </a:r>
            <a:r>
              <a:rPr lang="en-GB" sz="3300" dirty="0">
                <a:latin typeface="Times New Roman" panose="02020603050405020304" pitchFamily="18" charset="0"/>
                <a:cs typeface="Times New Roman" panose="02020603050405020304" pitchFamily="18" charset="0"/>
              </a:rPr>
              <a:t>the immigration, there is an increase in the amount of </a:t>
            </a:r>
            <a:r>
              <a:rPr lang="en-GB" sz="3300" dirty="0" err="1">
                <a:latin typeface="Times New Roman" panose="02020603050405020304" pitchFamily="18" charset="0"/>
                <a:cs typeface="Times New Roman" panose="02020603050405020304" pitchFamily="18" charset="0"/>
              </a:rPr>
              <a:t>labor</a:t>
            </a:r>
            <a:r>
              <a:rPr lang="en-GB" sz="3300" dirty="0">
                <a:latin typeface="Times New Roman" panose="02020603050405020304" pitchFamily="18" charset="0"/>
                <a:cs typeface="Times New Roman" panose="02020603050405020304" pitchFamily="18" charset="0"/>
              </a:rPr>
              <a:t> supply as well as the overall demand of the </a:t>
            </a:r>
            <a:r>
              <a:rPr lang="en-GB" sz="3300" dirty="0" err="1">
                <a:latin typeface="Times New Roman" panose="02020603050405020304" pitchFamily="18" charset="0"/>
                <a:cs typeface="Times New Roman" panose="02020603050405020304" pitchFamily="18" charset="0"/>
              </a:rPr>
              <a:t>labor</a:t>
            </a:r>
            <a:r>
              <a:rPr lang="en-GB" sz="3300" dirty="0">
                <a:latin typeface="Times New Roman" panose="02020603050405020304" pitchFamily="18" charset="0"/>
                <a:cs typeface="Times New Roman" panose="02020603050405020304" pitchFamily="18" charset="0"/>
              </a:rPr>
              <a:t> (</a:t>
            </a:r>
            <a:r>
              <a:rPr lang="en-GB" sz="3300" dirty="0" err="1">
                <a:latin typeface="Times New Roman" panose="02020603050405020304" pitchFamily="18" charset="0"/>
                <a:cs typeface="Times New Roman" panose="02020603050405020304" pitchFamily="18" charset="0"/>
              </a:rPr>
              <a:t>Pettinger</a:t>
            </a:r>
            <a:r>
              <a:rPr lang="en-GB" sz="3300" dirty="0">
                <a:latin typeface="Times New Roman" panose="02020603050405020304" pitchFamily="18" charset="0"/>
                <a:cs typeface="Times New Roman" panose="02020603050405020304" pitchFamily="18" charset="0"/>
              </a:rPr>
              <a:t>, 2019).</a:t>
            </a:r>
            <a:endParaRPr lang="en-US" sz="3300" dirty="0">
              <a:latin typeface="Times New Roman" panose="02020603050405020304" pitchFamily="18" charset="0"/>
              <a:cs typeface="Times New Roman" panose="02020603050405020304" pitchFamily="18" charset="0"/>
            </a:endParaRPr>
          </a:p>
          <a:p>
            <a:endParaRPr lang="en-US" sz="33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57200" y="1066800"/>
            <a:ext cx="8229600" cy="780288"/>
          </a:xfrm>
        </p:spPr>
        <p:txBody>
          <a:bodyPr>
            <a:noAutofit/>
          </a:bodyPr>
          <a:lstStyle/>
          <a:p>
            <a:r>
              <a:rPr lang="en-GB" sz="3700" b="1" dirty="0" smtClean="0">
                <a:latin typeface="Times New Roman" panose="02020603050405020304" pitchFamily="18" charset="0"/>
                <a:cs typeface="Times New Roman" panose="02020603050405020304" pitchFamily="18" charset="0"/>
              </a:rPr>
              <a:t>Impact </a:t>
            </a:r>
            <a:r>
              <a:rPr lang="en-GB" sz="3700" b="1" dirty="0">
                <a:latin typeface="Times New Roman" panose="02020603050405020304" pitchFamily="18" charset="0"/>
                <a:cs typeface="Times New Roman" panose="02020603050405020304" pitchFamily="18" charset="0"/>
              </a:rPr>
              <a:t>of Immigration on UK </a:t>
            </a:r>
            <a:r>
              <a:rPr lang="en-GB" sz="3700" b="1" dirty="0" smtClean="0">
                <a:latin typeface="Times New Roman" panose="02020603050405020304" pitchFamily="18" charset="0"/>
                <a:cs typeface="Times New Roman" panose="02020603050405020304" pitchFamily="18" charset="0"/>
              </a:rPr>
              <a:t>Economy</a:t>
            </a:r>
            <a:endParaRPr lang="en-US" sz="3700" b="1" dirty="0"/>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4267200"/>
          </a:xfrm>
        </p:spPr>
        <p:txBody>
          <a:bodyPr>
            <a:noAutofit/>
          </a:bodyPr>
          <a:lstStyle/>
          <a:p>
            <a:pPr lvl="0"/>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literature focused on the </a:t>
            </a:r>
            <a:r>
              <a:rPr lang="en-US" sz="2800" dirty="0" smtClean="0">
                <a:latin typeface="Times New Roman" panose="02020603050405020304" pitchFamily="18" charset="0"/>
                <a:cs typeface="Times New Roman" panose="02020603050405020304" pitchFamily="18" charset="0"/>
              </a:rPr>
              <a:t>effect of public </a:t>
            </a:r>
            <a:r>
              <a:rPr lang="en-US" sz="2800" dirty="0">
                <a:latin typeface="Times New Roman" panose="02020603050405020304" pitchFamily="18" charset="0"/>
                <a:cs typeface="Times New Roman" panose="02020603050405020304" pitchFamily="18" charset="0"/>
              </a:rPr>
              <a:t>and policy concerns revolving around the </a:t>
            </a:r>
            <a:r>
              <a:rPr lang="en-US" sz="2800" dirty="0" smtClean="0">
                <a:latin typeface="Times New Roman" panose="02020603050405020304" pitchFamily="18" charset="0"/>
                <a:cs typeface="Times New Roman" panose="02020603050405020304" pitchFamily="18" charset="0"/>
              </a:rPr>
              <a:t>immigration (</a:t>
            </a:r>
            <a:r>
              <a:rPr lang="en-US" sz="2800" dirty="0" err="1" smtClean="0">
                <a:latin typeface="Times New Roman" panose="02020603050405020304" pitchFamily="18" charset="0"/>
                <a:cs typeface="Times New Roman" panose="02020603050405020304" pitchFamily="18" charset="0"/>
              </a:rPr>
              <a:t>Portes</a:t>
            </a:r>
            <a:r>
              <a:rPr lang="en-US" sz="2800" dirty="0">
                <a:latin typeface="Times New Roman" panose="02020603050405020304" pitchFamily="18" charset="0"/>
                <a:cs typeface="Times New Roman" panose="02020603050405020304" pitchFamily="18" charset="0"/>
              </a:rPr>
              <a:t>, 2018). </a:t>
            </a:r>
          </a:p>
          <a:p>
            <a:pPr lvl="0"/>
            <a:r>
              <a:rPr lang="en-US" sz="2800" dirty="0">
                <a:latin typeface="Times New Roman" panose="02020603050405020304" pitchFamily="18" charset="0"/>
                <a:cs typeface="Times New Roman" panose="02020603050405020304" pitchFamily="18" charset="0"/>
              </a:rPr>
              <a:t>The literature looks into evidence and conclusion of the impact that migration has had on the overall UK economy and the labor market (</a:t>
            </a:r>
            <a:r>
              <a:rPr lang="en-US" sz="2800" dirty="0" err="1">
                <a:latin typeface="Times New Roman" panose="02020603050405020304" pitchFamily="18" charset="0"/>
                <a:cs typeface="Times New Roman" panose="02020603050405020304" pitchFamily="18" charset="0"/>
              </a:rPr>
              <a:t>Portes</a:t>
            </a:r>
            <a:r>
              <a:rPr lang="en-US" sz="2800" dirty="0">
                <a:latin typeface="Times New Roman" panose="02020603050405020304" pitchFamily="18" charset="0"/>
                <a:cs typeface="Times New Roman" panose="02020603050405020304" pitchFamily="18" charset="0"/>
              </a:rPr>
              <a:t>, 2018). </a:t>
            </a:r>
          </a:p>
          <a:p>
            <a:pPr lvl="0"/>
            <a:r>
              <a:rPr lang="en-US" sz="2800" dirty="0">
                <a:latin typeface="Times New Roman" panose="02020603050405020304" pitchFamily="18" charset="0"/>
                <a:cs typeface="Times New Roman" panose="02020603050405020304" pitchFamily="18" charset="0"/>
              </a:rPr>
              <a:t>The literature further looks into impact of Brexit towards immigration and the economic strength of UK (</a:t>
            </a:r>
            <a:r>
              <a:rPr lang="en-US" sz="2800" dirty="0" err="1">
                <a:latin typeface="Times New Roman" panose="02020603050405020304" pitchFamily="18" charset="0"/>
                <a:cs typeface="Times New Roman" panose="02020603050405020304" pitchFamily="18" charset="0"/>
              </a:rPr>
              <a:t>Portes</a:t>
            </a:r>
            <a:r>
              <a:rPr lang="en-US" sz="2800" dirty="0">
                <a:latin typeface="Times New Roman" panose="02020603050405020304" pitchFamily="18" charset="0"/>
                <a:cs typeface="Times New Roman" panose="02020603050405020304" pitchFamily="18" charset="0"/>
              </a:rPr>
              <a:t>, 2018).</a:t>
            </a:r>
          </a:p>
        </p:txBody>
      </p:sp>
      <p:sp>
        <p:nvSpPr>
          <p:cNvPr id="4" name="Title 1"/>
          <p:cNvSpPr>
            <a:spLocks noGrp="1"/>
          </p:cNvSpPr>
          <p:nvPr>
            <p:ph type="title"/>
          </p:nvPr>
        </p:nvSpPr>
        <p:spPr>
          <a:xfrm>
            <a:off x="457200" y="1066800"/>
            <a:ext cx="8229600" cy="609600"/>
          </a:xfrm>
        </p:spPr>
        <p:txBody>
          <a:bodyPr>
            <a:normAutofit/>
          </a:bodyPr>
          <a:lstStyle/>
          <a:p>
            <a:r>
              <a:rPr lang="en-US" sz="3000" b="1" dirty="0" smtClean="0">
                <a:latin typeface="Times New Roman" panose="02020603050405020304" pitchFamily="18" charset="0"/>
                <a:cs typeface="Times New Roman" panose="02020603050405020304" pitchFamily="18" charset="0"/>
              </a:rPr>
              <a:t>The </a:t>
            </a:r>
            <a:r>
              <a:rPr lang="en-US" sz="3000" b="1" dirty="0">
                <a:latin typeface="Times New Roman" panose="02020603050405020304" pitchFamily="18" charset="0"/>
                <a:cs typeface="Times New Roman" panose="02020603050405020304" pitchFamily="18" charset="0"/>
              </a:rPr>
              <a:t>Economic Impacts of Immigration to the </a:t>
            </a:r>
            <a:r>
              <a:rPr lang="en-US" sz="3000" b="1" dirty="0" smtClean="0">
                <a:latin typeface="Times New Roman" panose="02020603050405020304" pitchFamily="18" charset="0"/>
                <a:cs typeface="Times New Roman" panose="02020603050405020304" pitchFamily="18" charset="0"/>
              </a:rPr>
              <a:t>UK</a:t>
            </a:r>
            <a:endParaRPr lang="en-US" sz="3000" b="1" dirty="0"/>
          </a:p>
        </p:txBody>
      </p:sp>
    </p:spTree>
    <p:extLst>
      <p:ext uri="{BB962C8B-B14F-4D97-AF65-F5344CB8AC3E}">
        <p14:creationId xmlns:p14="http://schemas.microsoft.com/office/powerpoint/2010/main" val="615198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7088"/>
            <a:ext cx="8229600" cy="4782312"/>
          </a:xfrm>
        </p:spPr>
        <p:txBody>
          <a:bodyPr>
            <a:noAutofit/>
          </a:bodyPr>
          <a:lstStyle/>
          <a:p>
            <a:pPr lvl="0"/>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literature notes that there has been almost twenty years of quite strong in wards </a:t>
            </a:r>
            <a:r>
              <a:rPr lang="en-GB" dirty="0" smtClean="0">
                <a:latin typeface="Times New Roman" panose="02020603050405020304" pitchFamily="18" charset="0"/>
                <a:cs typeface="Times New Roman" panose="02020603050405020304" pitchFamily="18" charset="0"/>
              </a:rPr>
              <a:t>migration. </a:t>
            </a:r>
          </a:p>
          <a:p>
            <a:pPr lvl="0"/>
            <a:r>
              <a:rPr lang="en-GB" dirty="0" smtClean="0">
                <a:latin typeface="Times New Roman" panose="02020603050405020304" pitchFamily="18" charset="0"/>
                <a:cs typeface="Times New Roman" panose="02020603050405020304" pitchFamily="18" charset="0"/>
              </a:rPr>
              <a:t>This has led </a:t>
            </a:r>
            <a:r>
              <a:rPr lang="en-GB" dirty="0" smtClean="0">
                <a:latin typeface="Times New Roman" panose="02020603050405020304" pitchFamily="18" charset="0"/>
                <a:cs typeface="Times New Roman" panose="02020603050405020304" pitchFamily="18" charset="0"/>
              </a:rPr>
              <a:t>to </a:t>
            </a:r>
            <a:r>
              <a:rPr lang="en-GB" dirty="0">
                <a:latin typeface="Times New Roman" panose="02020603050405020304" pitchFamily="18" charset="0"/>
                <a:cs typeface="Times New Roman" panose="02020603050405020304" pitchFamily="18" charset="0"/>
              </a:rPr>
              <a:t>a net gain of about 8000 people (The London School of Economics and Political Science, 2017). </a:t>
            </a:r>
            <a:endParaRPr lang="en-US" dirty="0">
              <a:latin typeface="Times New Roman" panose="02020603050405020304" pitchFamily="18" charset="0"/>
              <a:cs typeface="Times New Roman" panose="02020603050405020304" pitchFamily="18" charset="0"/>
            </a:endParaRPr>
          </a:p>
          <a:p>
            <a:pPr lvl="0"/>
            <a:r>
              <a:rPr lang="en-GB" dirty="0" smtClean="0">
                <a:latin typeface="Times New Roman" panose="02020603050405020304" pitchFamily="18" charset="0"/>
                <a:cs typeface="Times New Roman" panose="02020603050405020304" pitchFamily="18" charset="0"/>
              </a:rPr>
              <a:t>The population has </a:t>
            </a:r>
            <a:r>
              <a:rPr lang="en-GB" dirty="0">
                <a:latin typeface="Times New Roman" panose="02020603050405020304" pitchFamily="18" charset="0"/>
                <a:cs typeface="Times New Roman" panose="02020603050405020304" pitchFamily="18" charset="0"/>
              </a:rPr>
              <a:t>grown to a total of about 2 million people. </a:t>
            </a:r>
            <a:endParaRPr lang="en-US"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The immigration growth has been brought about by the elements of asylum seekers and direct immigrants (The London School of Economics and Political Science, 2017).</a:t>
            </a:r>
            <a:endParaRPr lang="en-US"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57200" y="704088"/>
            <a:ext cx="8229600" cy="1143000"/>
          </a:xfrm>
        </p:spPr>
        <p:txBody>
          <a:bodyPr>
            <a:normAutofit/>
          </a:bodyPr>
          <a:lstStyle/>
          <a:p>
            <a:pPr algn="ctr"/>
            <a:r>
              <a:rPr lang="en-GB" sz="3200" b="1" dirty="0" smtClean="0">
                <a:latin typeface="Times New Roman" panose="02020603050405020304" pitchFamily="18" charset="0"/>
                <a:cs typeface="Times New Roman" panose="02020603050405020304" pitchFamily="18" charset="0"/>
              </a:rPr>
              <a:t>The </a:t>
            </a:r>
            <a:r>
              <a:rPr lang="en-GB" sz="3200" b="1" dirty="0">
                <a:latin typeface="Times New Roman" panose="02020603050405020304" pitchFamily="18" charset="0"/>
                <a:cs typeface="Times New Roman" panose="02020603050405020304" pitchFamily="18" charset="0"/>
              </a:rPr>
              <a:t>Impact of Recent Immigration on the London </a:t>
            </a:r>
            <a:r>
              <a:rPr lang="en-GB" sz="3200" b="1" dirty="0" smtClean="0">
                <a:latin typeface="Times New Roman" panose="02020603050405020304" pitchFamily="18" charset="0"/>
                <a:cs typeface="Times New Roman" panose="02020603050405020304" pitchFamily="18" charset="0"/>
              </a:rPr>
              <a:t>Economy</a:t>
            </a:r>
            <a:endParaRPr lang="en-US" sz="3200" b="1" dirty="0"/>
          </a:p>
        </p:txBody>
      </p:sp>
    </p:spTree>
    <p:extLst>
      <p:ext uri="{BB962C8B-B14F-4D97-AF65-F5344CB8AC3E}">
        <p14:creationId xmlns:p14="http://schemas.microsoft.com/office/powerpoint/2010/main" val="1961613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4267200"/>
          </a:xfrm>
        </p:spPr>
        <p:txBody>
          <a:bodyPr>
            <a:noAutofit/>
          </a:bodyPr>
          <a:lstStyle/>
          <a:p>
            <a:pPr lvl="0"/>
            <a:r>
              <a:rPr lang="en-GB" sz="2800" dirty="0" smtClean="0">
                <a:latin typeface="Times New Roman" panose="02020603050405020304" pitchFamily="18" charset="0"/>
                <a:cs typeface="Times New Roman" panose="02020603050405020304" pitchFamily="18" charset="0"/>
              </a:rPr>
              <a:t>The authors notes that the </a:t>
            </a:r>
            <a:r>
              <a:rPr lang="en-GB" sz="2800" dirty="0">
                <a:latin typeface="Times New Roman" panose="02020603050405020304" pitchFamily="18" charset="0"/>
                <a:cs typeface="Times New Roman" panose="02020603050405020304" pitchFamily="18" charset="0"/>
              </a:rPr>
              <a:t>immigrants have tripled since the year 1995 to 2015</a:t>
            </a:r>
            <a:endParaRPr lang="en-US" sz="2800" dirty="0">
              <a:latin typeface="Times New Roman" panose="02020603050405020304" pitchFamily="18" charset="0"/>
              <a:cs typeface="Times New Roman" panose="02020603050405020304" pitchFamily="18" charset="0"/>
            </a:endParaRPr>
          </a:p>
          <a:p>
            <a:pPr lvl="0"/>
            <a:r>
              <a:rPr lang="en-GB" sz="2800" dirty="0" smtClean="0">
                <a:latin typeface="Times New Roman" panose="02020603050405020304" pitchFamily="18" charset="0"/>
                <a:cs typeface="Times New Roman" panose="02020603050405020304" pitchFamily="18" charset="0"/>
              </a:rPr>
              <a:t>They also that EU </a:t>
            </a:r>
            <a:r>
              <a:rPr lang="en-GB" sz="2800" dirty="0">
                <a:latin typeface="Times New Roman" panose="02020603050405020304" pitchFamily="18" charset="0"/>
                <a:cs typeface="Times New Roman" panose="02020603050405020304" pitchFamily="18" charset="0"/>
              </a:rPr>
              <a:t>immigrants are highly educated, younger and ready to work hence contributing positively to the </a:t>
            </a:r>
            <a:r>
              <a:rPr lang="en-GB" sz="2800" dirty="0" smtClean="0">
                <a:latin typeface="Times New Roman" panose="02020603050405020304" pitchFamily="18" charset="0"/>
                <a:cs typeface="Times New Roman" panose="02020603050405020304" pitchFamily="18" charset="0"/>
              </a:rPr>
              <a:t>economy (</a:t>
            </a:r>
            <a:r>
              <a:rPr lang="en-GB" sz="2800" dirty="0" smtClean="0">
                <a:latin typeface="Times New Roman" panose="02020603050405020304" pitchFamily="18" charset="0"/>
                <a:cs typeface="Times New Roman" panose="02020603050405020304" pitchFamily="18" charset="0"/>
              </a:rPr>
              <a:t>Wadsworth</a:t>
            </a:r>
            <a:r>
              <a:rPr lang="en-GB" sz="2800" dirty="0">
                <a:latin typeface="Times New Roman" panose="02020603050405020304" pitchFamily="18" charset="0"/>
                <a:cs typeface="Times New Roman" panose="02020603050405020304" pitchFamily="18" charset="0"/>
              </a:rPr>
              <a:t>, </a:t>
            </a:r>
            <a:r>
              <a:rPr lang="en-GB" sz="2800" dirty="0" err="1">
                <a:latin typeface="Times New Roman" panose="02020603050405020304" pitchFamily="18" charset="0"/>
                <a:cs typeface="Times New Roman" panose="02020603050405020304" pitchFamily="18" charset="0"/>
              </a:rPr>
              <a:t>Dhingra</a:t>
            </a:r>
            <a:r>
              <a:rPr lang="en-GB" sz="2800" dirty="0">
                <a:latin typeface="Times New Roman" panose="02020603050405020304" pitchFamily="18" charset="0"/>
                <a:cs typeface="Times New Roman" panose="02020603050405020304" pitchFamily="18" charset="0"/>
              </a:rPr>
              <a:t>, </a:t>
            </a:r>
            <a:r>
              <a:rPr lang="en-GB" sz="2800" dirty="0" err="1" smtClean="0">
                <a:latin typeface="Times New Roman" panose="02020603050405020304" pitchFamily="18" charset="0"/>
                <a:cs typeface="Times New Roman" panose="02020603050405020304" pitchFamily="18" charset="0"/>
              </a:rPr>
              <a:t>Ottaviano</a:t>
            </a:r>
            <a:r>
              <a:rPr lang="en-GB" sz="2800" dirty="0" smtClean="0">
                <a:latin typeface="Times New Roman" panose="02020603050405020304" pitchFamily="18" charset="0"/>
                <a:cs typeface="Times New Roman" panose="02020603050405020304" pitchFamily="18" charset="0"/>
              </a:rPr>
              <a:t> &amp; </a:t>
            </a:r>
            <a:r>
              <a:rPr lang="en-GB" sz="2800" dirty="0">
                <a:latin typeface="Times New Roman" panose="02020603050405020304" pitchFamily="18" charset="0"/>
                <a:cs typeface="Times New Roman" panose="02020603050405020304" pitchFamily="18" charset="0"/>
              </a:rPr>
              <a:t>Van </a:t>
            </a:r>
            <a:r>
              <a:rPr lang="en-GB" sz="2800" dirty="0" err="1" smtClean="0">
                <a:latin typeface="Times New Roman" panose="02020603050405020304" pitchFamily="18" charset="0"/>
                <a:cs typeface="Times New Roman" panose="02020603050405020304" pitchFamily="18" charset="0"/>
              </a:rPr>
              <a:t>Reenen</a:t>
            </a:r>
            <a:r>
              <a:rPr lang="en-GB" sz="2800" dirty="0" smtClean="0">
                <a:latin typeface="Times New Roman" panose="02020603050405020304" pitchFamily="18" charset="0"/>
                <a:cs typeface="Times New Roman" panose="02020603050405020304" pitchFamily="18" charset="0"/>
              </a:rPr>
              <a:t>)</a:t>
            </a:r>
            <a:r>
              <a:rPr lang="en-GB"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lvl="0"/>
            <a:r>
              <a:rPr lang="en-GB" sz="2800" dirty="0">
                <a:latin typeface="Times New Roman" panose="02020603050405020304" pitchFamily="18" charset="0"/>
                <a:cs typeface="Times New Roman" panose="02020603050405020304" pitchFamily="18" charset="0"/>
              </a:rPr>
              <a:t>The literature also highlights some negative concerns about immigration such as reduced pay for the workers due to competition. </a:t>
            </a:r>
            <a:endParaRPr lang="en-US" sz="28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57200" y="1066800"/>
            <a:ext cx="8229600" cy="780288"/>
          </a:xfrm>
        </p:spPr>
        <p:txBody>
          <a:bodyPr>
            <a:normAutofit/>
          </a:bodyPr>
          <a:lstStyle/>
          <a:p>
            <a:pPr algn="ctr"/>
            <a:r>
              <a:rPr lang="en-GB" sz="3000" b="1" dirty="0" err="1" smtClean="0">
                <a:latin typeface="Times New Roman" panose="02020603050405020304" pitchFamily="18" charset="0"/>
                <a:cs typeface="Times New Roman" panose="02020603050405020304" pitchFamily="18" charset="0"/>
              </a:rPr>
              <a:t>Brexit</a:t>
            </a:r>
            <a:r>
              <a:rPr lang="en-GB" sz="3000" b="1" dirty="0" smtClean="0">
                <a:latin typeface="Times New Roman" panose="02020603050405020304" pitchFamily="18" charset="0"/>
                <a:cs typeface="Times New Roman" panose="02020603050405020304" pitchFamily="18" charset="0"/>
              </a:rPr>
              <a:t> </a:t>
            </a:r>
            <a:r>
              <a:rPr lang="en-GB" sz="3000" b="1" dirty="0">
                <a:latin typeface="Times New Roman" panose="02020603050405020304" pitchFamily="18" charset="0"/>
                <a:cs typeface="Times New Roman" panose="02020603050405020304" pitchFamily="18" charset="0"/>
              </a:rPr>
              <a:t>and the Impact of Immigration on the </a:t>
            </a:r>
            <a:r>
              <a:rPr lang="en-GB" sz="3000" b="1" dirty="0" smtClean="0">
                <a:latin typeface="Times New Roman" panose="02020603050405020304" pitchFamily="18" charset="0"/>
                <a:cs typeface="Times New Roman" panose="02020603050405020304" pitchFamily="18" charset="0"/>
              </a:rPr>
              <a:t>UK</a:t>
            </a:r>
            <a:endParaRPr lang="en-US" sz="3000" b="1" dirty="0"/>
          </a:p>
        </p:txBody>
      </p:sp>
    </p:spTree>
    <p:extLst>
      <p:ext uri="{BB962C8B-B14F-4D97-AF65-F5344CB8AC3E}">
        <p14:creationId xmlns:p14="http://schemas.microsoft.com/office/powerpoint/2010/main" val="1195759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Conclusion from the Literature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2133600"/>
            <a:ext cx="8229600" cy="4191000"/>
          </a:xfrm>
        </p:spPr>
        <p:txBody>
          <a:bodyPr>
            <a:noAutofit/>
          </a:bodyPr>
          <a:lstStyle/>
          <a:p>
            <a:r>
              <a:rPr lang="en-US" sz="2900" dirty="0" smtClean="0">
                <a:latin typeface="Times New Roman" panose="02020603050405020304" pitchFamily="18" charset="0"/>
                <a:cs typeface="Times New Roman" panose="02020603050405020304" pitchFamily="18" charset="0"/>
              </a:rPr>
              <a:t>The literature have noted the increasing rate of immigration to UK.</a:t>
            </a:r>
          </a:p>
          <a:p>
            <a:r>
              <a:rPr lang="en-US" sz="2900" dirty="0" smtClean="0">
                <a:latin typeface="Times New Roman" panose="02020603050405020304" pitchFamily="18" charset="0"/>
                <a:cs typeface="Times New Roman" panose="02020603050405020304" pitchFamily="18" charset="0"/>
              </a:rPr>
              <a:t>Also they note about different impacts that immigrants have on the UK economy</a:t>
            </a:r>
          </a:p>
          <a:p>
            <a:r>
              <a:rPr lang="en-US" sz="2900" dirty="0" smtClean="0">
                <a:latin typeface="Times New Roman" panose="02020603050405020304" pitchFamily="18" charset="0"/>
                <a:cs typeface="Times New Roman" panose="02020603050405020304" pitchFamily="18" charset="0"/>
              </a:rPr>
              <a:t>This includes impact on; population, wages, </a:t>
            </a:r>
            <a:r>
              <a:rPr lang="en-US" sz="2900" dirty="0" err="1" smtClean="0">
                <a:latin typeface="Times New Roman" panose="02020603050405020304" pitchFamily="18" charset="0"/>
                <a:cs typeface="Times New Roman" panose="02020603050405020304" pitchFamily="18" charset="0"/>
              </a:rPr>
              <a:t>labour</a:t>
            </a:r>
            <a:r>
              <a:rPr lang="en-US" sz="2900" dirty="0" smtClean="0">
                <a:latin typeface="Times New Roman" panose="02020603050405020304" pitchFamily="18" charset="0"/>
                <a:cs typeface="Times New Roman" panose="02020603050405020304" pitchFamily="18" charset="0"/>
              </a:rPr>
              <a:t> market and the overall UK economic standing. </a:t>
            </a:r>
          </a:p>
          <a:p>
            <a:r>
              <a:rPr lang="en-US" sz="2900" dirty="0" smtClean="0">
                <a:latin typeface="Times New Roman" panose="02020603050405020304" pitchFamily="18" charset="0"/>
                <a:cs typeface="Times New Roman" panose="02020603050405020304" pitchFamily="18" charset="0"/>
              </a:rPr>
              <a:t>The positive impact has been enhancing UK economic growth.  </a:t>
            </a:r>
            <a:endParaRPr lang="en-US" sz="2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189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sz="3400" b="1" dirty="0">
                <a:latin typeface="Times New Roman" panose="02020603050405020304" pitchFamily="18" charset="0"/>
                <a:cs typeface="Times New Roman" panose="02020603050405020304" pitchFamily="18" charset="0"/>
              </a:rPr>
              <a:t>Relevance </a:t>
            </a:r>
            <a:endParaRPr lang="en-US" sz="3400" dirty="0">
              <a:latin typeface="Times New Roman" panose="02020603050405020304" pitchFamily="18" charset="0"/>
              <a:cs typeface="Times New Roman" panose="02020603050405020304" pitchFamily="18" charset="0"/>
            </a:endParaRPr>
          </a:p>
          <a:p>
            <a:pPr lvl="0"/>
            <a:r>
              <a:rPr lang="en-GB" sz="3400" dirty="0">
                <a:latin typeface="Times New Roman" panose="02020603050405020304" pitchFamily="18" charset="0"/>
                <a:cs typeface="Times New Roman" panose="02020603050405020304" pitchFamily="18" charset="0"/>
              </a:rPr>
              <a:t>The information </a:t>
            </a:r>
            <a:r>
              <a:rPr lang="en-GB" sz="3400" dirty="0" smtClean="0">
                <a:latin typeface="Times New Roman" panose="02020603050405020304" pitchFamily="18" charset="0"/>
                <a:cs typeface="Times New Roman" panose="02020603050405020304" pitchFamily="18" charset="0"/>
              </a:rPr>
              <a:t>is </a:t>
            </a:r>
            <a:r>
              <a:rPr lang="en-GB" sz="3400" dirty="0">
                <a:latin typeface="Times New Roman" panose="02020603050405020304" pitchFamily="18" charset="0"/>
                <a:cs typeface="Times New Roman" panose="02020603050405020304" pitchFamily="18" charset="0"/>
              </a:rPr>
              <a:t>relevant </a:t>
            </a:r>
            <a:endParaRPr lang="en-US" sz="3400" dirty="0">
              <a:latin typeface="Times New Roman" panose="02020603050405020304" pitchFamily="18" charset="0"/>
              <a:cs typeface="Times New Roman" panose="02020603050405020304" pitchFamily="18" charset="0"/>
            </a:endParaRPr>
          </a:p>
          <a:p>
            <a:pPr lvl="0"/>
            <a:r>
              <a:rPr lang="en-GB" sz="3400" dirty="0" smtClean="0">
                <a:latin typeface="Times New Roman" panose="02020603050405020304" pitchFamily="18" charset="0"/>
                <a:cs typeface="Times New Roman" panose="02020603050405020304" pitchFamily="18" charset="0"/>
              </a:rPr>
              <a:t>Its has answered the question on the impact </a:t>
            </a:r>
            <a:r>
              <a:rPr lang="en-GB" sz="3400" dirty="0">
                <a:latin typeface="Times New Roman" panose="02020603050405020304" pitchFamily="18" charset="0"/>
                <a:cs typeface="Times New Roman" panose="02020603050405020304" pitchFamily="18" charset="0"/>
              </a:rPr>
              <a:t>of migration to the UK economy </a:t>
            </a:r>
            <a:endParaRPr lang="en-US" sz="3400" dirty="0">
              <a:latin typeface="Times New Roman" panose="02020603050405020304" pitchFamily="18" charset="0"/>
              <a:cs typeface="Times New Roman" panose="02020603050405020304" pitchFamily="18" charset="0"/>
            </a:endParaRPr>
          </a:p>
          <a:p>
            <a:pPr lvl="0"/>
            <a:r>
              <a:rPr lang="en-GB" sz="3400" dirty="0" smtClean="0">
                <a:latin typeface="Times New Roman" panose="02020603050405020304" pitchFamily="18" charset="0"/>
                <a:cs typeface="Times New Roman" panose="02020603050405020304" pitchFamily="18" charset="0"/>
              </a:rPr>
              <a:t>Its well </a:t>
            </a:r>
            <a:r>
              <a:rPr lang="en-GB" sz="3400" dirty="0">
                <a:latin typeface="Times New Roman" panose="02020603050405020304" pitchFamily="18" charset="0"/>
                <a:cs typeface="Times New Roman" panose="02020603050405020304" pitchFamily="18" charset="0"/>
              </a:rPr>
              <a:t>formatted, </a:t>
            </a:r>
            <a:r>
              <a:rPr lang="en-GB" sz="3400" dirty="0" smtClean="0">
                <a:latin typeface="Times New Roman" panose="02020603050405020304" pitchFamily="18" charset="0"/>
                <a:cs typeface="Times New Roman" panose="02020603050405020304" pitchFamily="18" charset="0"/>
              </a:rPr>
              <a:t>researched </a:t>
            </a:r>
            <a:r>
              <a:rPr lang="en-GB" sz="3400" dirty="0">
                <a:latin typeface="Times New Roman" panose="02020603050405020304" pitchFamily="18" charset="0"/>
                <a:cs typeface="Times New Roman" panose="02020603050405020304" pitchFamily="18" charset="0"/>
              </a:rPr>
              <a:t>and presented </a:t>
            </a:r>
            <a:endParaRPr lang="en-GB" sz="3400" dirty="0" smtClean="0">
              <a:latin typeface="Times New Roman" panose="02020603050405020304" pitchFamily="18" charset="0"/>
              <a:cs typeface="Times New Roman" panose="02020603050405020304" pitchFamily="18" charset="0"/>
            </a:endParaRPr>
          </a:p>
          <a:p>
            <a:pPr lvl="0"/>
            <a:r>
              <a:rPr lang="en-GB" sz="3400" dirty="0" smtClean="0">
                <a:latin typeface="Times New Roman" panose="02020603050405020304" pitchFamily="18" charset="0"/>
                <a:cs typeface="Times New Roman" panose="02020603050405020304" pitchFamily="18" charset="0"/>
              </a:rPr>
              <a:t>Its also </a:t>
            </a:r>
            <a:r>
              <a:rPr lang="en-GB" sz="3400" dirty="0" smtClean="0">
                <a:latin typeface="Times New Roman" panose="02020603050405020304" pitchFamily="18" charset="0"/>
                <a:cs typeface="Times New Roman" panose="02020603050405020304" pitchFamily="18" charset="0"/>
              </a:rPr>
              <a:t>up </a:t>
            </a:r>
            <a:r>
              <a:rPr lang="en-GB" sz="3400" dirty="0">
                <a:latin typeface="Times New Roman" panose="02020603050405020304" pitchFamily="18" charset="0"/>
                <a:cs typeface="Times New Roman" panose="02020603050405020304" pitchFamily="18" charset="0"/>
              </a:rPr>
              <a:t>to date hence providing current facts which are quite </a:t>
            </a:r>
            <a:r>
              <a:rPr lang="en-GB" sz="3400" dirty="0" smtClean="0">
                <a:latin typeface="Times New Roman" panose="02020603050405020304" pitchFamily="18" charset="0"/>
                <a:cs typeface="Times New Roman" panose="02020603050405020304" pitchFamily="18" charset="0"/>
              </a:rPr>
              <a:t>essential. </a:t>
            </a:r>
            <a:endParaRPr lang="en-US" sz="34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838199"/>
          </a:xfrm>
        </p:spPr>
        <p:txBody>
          <a:bodyPr>
            <a:normAutofit fontScale="90000"/>
          </a:bodyPr>
          <a:lstStyle/>
          <a:p>
            <a:pPr algn="ctr"/>
            <a:r>
              <a:rPr lang="en-US" sz="3200" b="1" dirty="0">
                <a:latin typeface="Times New Roman" panose="02020603050405020304" pitchFamily="18" charset="0"/>
                <a:cs typeface="Times New Roman" panose="02020603050405020304" pitchFamily="18" charset="0"/>
              </a:rPr>
              <a:t>Evaluation of the relevance and reliability of the literature sources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34020716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noAutofit/>
          </a:bodyPr>
          <a:lstStyle/>
          <a:p>
            <a:pPr marL="0" indent="0">
              <a:buNone/>
            </a:pPr>
            <a:r>
              <a:rPr lang="en-US" sz="3500" b="1" dirty="0">
                <a:latin typeface="Times New Roman" panose="02020603050405020304" pitchFamily="18" charset="0"/>
                <a:cs typeface="Times New Roman" panose="02020603050405020304" pitchFamily="18" charset="0"/>
              </a:rPr>
              <a:t>Reliability</a:t>
            </a:r>
            <a:endParaRPr lang="en-US" sz="3500" dirty="0">
              <a:latin typeface="Times New Roman" panose="02020603050405020304" pitchFamily="18" charset="0"/>
              <a:cs typeface="Times New Roman" panose="02020603050405020304" pitchFamily="18" charset="0"/>
            </a:endParaRPr>
          </a:p>
          <a:p>
            <a:pPr lvl="0"/>
            <a:r>
              <a:rPr lang="en-GB" sz="3500" dirty="0" smtClean="0">
                <a:latin typeface="Times New Roman" panose="02020603050405020304" pitchFamily="18" charset="0"/>
                <a:cs typeface="Times New Roman" panose="02020603050405020304" pitchFamily="18" charset="0"/>
              </a:rPr>
              <a:t>The literatures are reliable. </a:t>
            </a:r>
            <a:endParaRPr lang="en-US" sz="3500" dirty="0">
              <a:latin typeface="Times New Roman" panose="02020603050405020304" pitchFamily="18" charset="0"/>
              <a:cs typeface="Times New Roman" panose="02020603050405020304" pitchFamily="18" charset="0"/>
            </a:endParaRPr>
          </a:p>
          <a:p>
            <a:pPr lvl="0"/>
            <a:r>
              <a:rPr lang="en-GB" sz="3500" dirty="0">
                <a:latin typeface="Times New Roman" panose="02020603050405020304" pitchFamily="18" charset="0"/>
                <a:cs typeface="Times New Roman" panose="02020603050405020304" pitchFamily="18" charset="0"/>
              </a:rPr>
              <a:t>The literature </a:t>
            </a:r>
            <a:r>
              <a:rPr lang="en-GB" sz="3500" dirty="0" smtClean="0">
                <a:latin typeface="Times New Roman" panose="02020603050405020304" pitchFamily="18" charset="0"/>
                <a:cs typeface="Times New Roman" panose="02020603050405020304" pitchFamily="18" charset="0"/>
              </a:rPr>
              <a:t>presents </a:t>
            </a:r>
            <a:r>
              <a:rPr lang="en-GB" sz="3500" dirty="0">
                <a:latin typeface="Times New Roman" panose="02020603050405020304" pitchFamily="18" charset="0"/>
                <a:cs typeface="Times New Roman" panose="02020603050405020304" pitchFamily="18" charset="0"/>
              </a:rPr>
              <a:t>information that discusses on the impact of the migration to UK. </a:t>
            </a:r>
            <a:endParaRPr lang="en-US" sz="3500" dirty="0">
              <a:latin typeface="Times New Roman" panose="02020603050405020304" pitchFamily="18" charset="0"/>
              <a:cs typeface="Times New Roman" panose="02020603050405020304" pitchFamily="18" charset="0"/>
            </a:endParaRPr>
          </a:p>
          <a:p>
            <a:pPr lvl="0"/>
            <a:r>
              <a:rPr lang="en-GB" sz="3500" dirty="0">
                <a:latin typeface="Times New Roman" panose="02020603050405020304" pitchFamily="18" charset="0"/>
                <a:cs typeface="Times New Roman" panose="02020603050405020304" pitchFamily="18" charset="0"/>
              </a:rPr>
              <a:t>The literature authors are also considered to be reliable individuals who are qualified in their different professional back ground. </a:t>
            </a:r>
            <a:endParaRPr lang="en-US" sz="3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8904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648200"/>
          </a:xfrm>
        </p:spPr>
        <p:txBody>
          <a:bodyPr>
            <a:noAutofit/>
          </a:bodyPr>
          <a:lstStyle/>
          <a:p>
            <a:r>
              <a:rPr lang="en-US" sz="1500" dirty="0">
                <a:latin typeface="Times New Roman" panose="02020603050405020304" pitchFamily="18" charset="0"/>
                <a:cs typeface="Times New Roman" panose="02020603050405020304" pitchFamily="18" charset="0"/>
              </a:rPr>
              <a:t>Devlin C., Bolt O., Patel D., Harding D., &amp; Hussain I. (2014). Impacts of migration on UK native employment: An analytical review of the evidence. </a:t>
            </a:r>
            <a:r>
              <a:rPr lang="en-US" sz="1500" i="1" dirty="0">
                <a:latin typeface="Times New Roman" panose="02020603050405020304" pitchFamily="18" charset="0"/>
                <a:cs typeface="Times New Roman" panose="02020603050405020304" pitchFamily="18" charset="0"/>
              </a:rPr>
              <a:t>Department for Business Innovation and Skills.</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2"/>
              </a:rPr>
              <a:t>https://assets.publishing.service.gov.uk/government/uploads/system/uploads/attachment_data/file/287287/occ109.pdf</a:t>
            </a:r>
            <a:endParaRPr lang="en-US" sz="1500" dirty="0">
              <a:latin typeface="Times New Roman" panose="02020603050405020304" pitchFamily="18" charset="0"/>
              <a:cs typeface="Times New Roman" panose="02020603050405020304" pitchFamily="18" charset="0"/>
            </a:endParaRPr>
          </a:p>
          <a:p>
            <a:r>
              <a:rPr lang="en-US" sz="1500" dirty="0" err="1">
                <a:latin typeface="Times New Roman" panose="02020603050405020304" pitchFamily="18" charset="0"/>
                <a:cs typeface="Times New Roman" panose="02020603050405020304" pitchFamily="18" charset="0"/>
              </a:rPr>
              <a:t>Pettinger</a:t>
            </a:r>
            <a:r>
              <a:rPr lang="en-US" sz="1500" dirty="0">
                <a:latin typeface="Times New Roman" panose="02020603050405020304" pitchFamily="18" charset="0"/>
                <a:cs typeface="Times New Roman" panose="02020603050405020304" pitchFamily="18" charset="0"/>
              </a:rPr>
              <a:t> T. (2019). Impact of Immigration on UK Economy. </a:t>
            </a:r>
            <a:r>
              <a:rPr lang="en-US" sz="1500" i="1" dirty="0">
                <a:latin typeface="Times New Roman" panose="02020603050405020304" pitchFamily="18" charset="0"/>
                <a:cs typeface="Times New Roman" panose="02020603050405020304" pitchFamily="18" charset="0"/>
              </a:rPr>
              <a:t>Economic Help</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3"/>
              </a:rPr>
              <a:t>https://www.economicshelp.org/blog/6399/economics/impact-of-immigration-on-uk-economy/#:~:text=Increased%20migration%2C%20will%20also%20affect,of%20immigrants%20willing%20to%20work</a:t>
            </a:r>
            <a:r>
              <a:rPr lang="en-US" sz="1500" dirty="0">
                <a:latin typeface="Times New Roman" panose="02020603050405020304" pitchFamily="18" charset="0"/>
                <a:cs typeface="Times New Roman" panose="02020603050405020304" pitchFamily="18" charset="0"/>
              </a:rPr>
              <a:t>.</a:t>
            </a:r>
          </a:p>
          <a:p>
            <a:r>
              <a:rPr lang="en-US" sz="1500" dirty="0" err="1">
                <a:latin typeface="Times New Roman" panose="02020603050405020304" pitchFamily="18" charset="0"/>
                <a:cs typeface="Times New Roman" panose="02020603050405020304" pitchFamily="18" charset="0"/>
              </a:rPr>
              <a:t>Portes</a:t>
            </a:r>
            <a:r>
              <a:rPr lang="en-US" sz="1500" dirty="0">
                <a:latin typeface="Times New Roman" panose="02020603050405020304" pitchFamily="18" charset="0"/>
                <a:cs typeface="Times New Roman" panose="02020603050405020304" pitchFamily="18" charset="0"/>
              </a:rPr>
              <a:t> J. (2018). The Economic Impacts of Immigration to the UK. </a:t>
            </a:r>
            <a:r>
              <a:rPr lang="en-US" sz="1500" i="1" dirty="0">
                <a:latin typeface="Times New Roman" panose="02020603050405020304" pitchFamily="18" charset="0"/>
                <a:cs typeface="Times New Roman" panose="02020603050405020304" pitchFamily="18" charset="0"/>
              </a:rPr>
              <a:t>VOX EU</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4"/>
              </a:rPr>
              <a:t>https://voxeu.org/article/economic-impacts-immigration-uk</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The London School of Economics and Political Science (2017). The Impact of Recent Immigration on the London Economy. Retrieved from </a:t>
            </a:r>
            <a:r>
              <a:rPr lang="en-US" sz="1500" u="sng" dirty="0">
                <a:latin typeface="Times New Roman" panose="02020603050405020304" pitchFamily="18" charset="0"/>
                <a:cs typeface="Times New Roman" panose="02020603050405020304" pitchFamily="18" charset="0"/>
                <a:hlinkClick r:id="rId5"/>
              </a:rPr>
              <a:t>http://eprints.lse.ac.uk/23536/1/Gordon_the_Impact_of_Recent_Immigration_On_The_London_Economy_author.pdf</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Wadsworth J., </a:t>
            </a:r>
            <a:r>
              <a:rPr lang="en-US" sz="1500" dirty="0" err="1">
                <a:latin typeface="Times New Roman" panose="02020603050405020304" pitchFamily="18" charset="0"/>
                <a:cs typeface="Times New Roman" panose="02020603050405020304" pitchFamily="18" charset="0"/>
              </a:rPr>
              <a:t>Dhingra</a:t>
            </a:r>
            <a:r>
              <a:rPr lang="en-US" sz="1500" dirty="0">
                <a:latin typeface="Times New Roman" panose="02020603050405020304" pitchFamily="18" charset="0"/>
                <a:cs typeface="Times New Roman" panose="02020603050405020304" pitchFamily="18" charset="0"/>
              </a:rPr>
              <a:t> S., </a:t>
            </a:r>
            <a:r>
              <a:rPr lang="en-US" sz="1500" dirty="0" err="1">
                <a:latin typeface="Times New Roman" panose="02020603050405020304" pitchFamily="18" charset="0"/>
                <a:cs typeface="Times New Roman" panose="02020603050405020304" pitchFamily="18" charset="0"/>
              </a:rPr>
              <a:t>Ottaviano</a:t>
            </a:r>
            <a:r>
              <a:rPr lang="en-US" sz="1500" dirty="0">
                <a:latin typeface="Times New Roman" panose="02020603050405020304" pitchFamily="18" charset="0"/>
                <a:cs typeface="Times New Roman" panose="02020603050405020304" pitchFamily="18" charset="0"/>
              </a:rPr>
              <a:t> G. &amp; Van Reenen V. Brexit and the Impact of Immigration on the UK. </a:t>
            </a:r>
            <a:r>
              <a:rPr lang="en-US" sz="1500" i="1" dirty="0">
                <a:latin typeface="Times New Roman" panose="02020603050405020304" pitchFamily="18" charset="0"/>
                <a:cs typeface="Times New Roman" panose="02020603050405020304" pitchFamily="18" charset="0"/>
              </a:rPr>
              <a:t>Centre for Economic Performance</a:t>
            </a:r>
            <a:r>
              <a:rPr lang="en-US" sz="1500" dirty="0">
                <a:latin typeface="Times New Roman" panose="02020603050405020304" pitchFamily="18" charset="0"/>
                <a:cs typeface="Times New Roman" panose="02020603050405020304" pitchFamily="18" charset="0"/>
              </a:rPr>
              <a:t>. Retrieved from </a:t>
            </a:r>
            <a:r>
              <a:rPr lang="en-US" sz="1500" u="sng" dirty="0">
                <a:latin typeface="Times New Roman" panose="02020603050405020304" pitchFamily="18" charset="0"/>
                <a:cs typeface="Times New Roman" panose="02020603050405020304" pitchFamily="18" charset="0"/>
                <a:hlinkClick r:id="rId6"/>
              </a:rPr>
              <a:t>https://cep.lse.ac.uk/pubs/download/brexit05.pdf</a:t>
            </a:r>
            <a:endParaRPr lang="en-US" sz="1500" dirty="0">
              <a:latin typeface="Times New Roman" panose="02020603050405020304" pitchFamily="18" charset="0"/>
              <a:cs typeface="Times New Roman" panose="02020603050405020304" pitchFamily="18" charset="0"/>
            </a:endParaRPr>
          </a:p>
          <a:p>
            <a:endParaRPr lang="en-US" sz="1500" dirty="0">
              <a:latin typeface="Times New Roman" panose="02020603050405020304" pitchFamily="18" charset="0"/>
              <a:cs typeface="Times New Roman" panose="02020603050405020304" pitchFamily="18" charset="0"/>
            </a:endParaRPr>
          </a:p>
        </p:txBody>
      </p:sp>
      <p:sp>
        <p:nvSpPr>
          <p:cNvPr id="4" name="Title 1"/>
          <p:cNvSpPr>
            <a:spLocks noGrp="1"/>
          </p:cNvSpPr>
          <p:nvPr>
            <p:ph type="title"/>
          </p:nvPr>
        </p:nvSpPr>
        <p:spPr>
          <a:xfrm>
            <a:off x="479323" y="990601"/>
            <a:ext cx="8229600" cy="609599"/>
          </a:xfrm>
        </p:spPr>
        <p:txBody>
          <a:bodyPr>
            <a:normAutofit/>
          </a:bodyPr>
          <a:lstStyle/>
          <a:p>
            <a:pPr algn="ctr"/>
            <a:r>
              <a:rPr lang="en-US" sz="3000" b="1" dirty="0" smtClean="0">
                <a:latin typeface="Times New Roman" panose="02020603050405020304" pitchFamily="18" charset="0"/>
                <a:cs typeface="Times New Roman" panose="02020603050405020304" pitchFamily="18" charset="0"/>
              </a:rPr>
              <a:t>References </a:t>
            </a:r>
            <a:endParaRPr lang="en-US" sz="3000" b="1" dirty="0">
              <a:latin typeface="Times New Roman" pitchFamily="18" charset="0"/>
              <a:cs typeface="Times New Roman" pitchFamily="18" charset="0"/>
            </a:endParaRPr>
          </a:p>
        </p:txBody>
      </p:sp>
    </p:spTree>
    <p:extLst>
      <p:ext uri="{BB962C8B-B14F-4D97-AF65-F5344CB8AC3E}">
        <p14:creationId xmlns:p14="http://schemas.microsoft.com/office/powerpoint/2010/main" val="525901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4009</TotalTime>
  <Words>1870</Words>
  <Application>Microsoft Office PowerPoint</Application>
  <PresentationFormat>On-screen Show (4:3)</PresentationFormat>
  <Paragraphs>109</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Constantia</vt:lpstr>
      <vt:lpstr>Times New Roman</vt:lpstr>
      <vt:lpstr>Wingdings 2</vt:lpstr>
      <vt:lpstr>Flow</vt:lpstr>
      <vt:lpstr>Topic:  The impact of immigration on the UK economy.</vt:lpstr>
      <vt:lpstr>Introduction to the Research Topic </vt:lpstr>
      <vt:lpstr>Background to the Problem </vt:lpstr>
      <vt:lpstr>Summary of the literature  Impacts of migration on UK native employment: An analytical review of the evidence</vt:lpstr>
      <vt:lpstr>Impact of Immigration on UK Economy</vt:lpstr>
      <vt:lpstr>The Economic Impacts of Immigration to the UK</vt:lpstr>
      <vt:lpstr>The Impact of Recent Immigration on the London Economy</vt:lpstr>
      <vt:lpstr>Brexit and the Impact of Immigration on the UK</vt:lpstr>
      <vt:lpstr>Conclusion from the Literature </vt:lpstr>
      <vt:lpstr>Evaluation of the relevance and reliability of the literature sources </vt:lpstr>
      <vt:lpstr>PowerPoint Presentation</vt:lpstr>
      <vt:lpstr>References </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SURGICAL NURSING</dc:title>
  <dc:creator>stano</dc:creator>
  <cp:lastModifiedBy>Windows User</cp:lastModifiedBy>
  <cp:revision>125</cp:revision>
  <dcterms:created xsi:type="dcterms:W3CDTF">2014-10-14T07:40:29Z</dcterms:created>
  <dcterms:modified xsi:type="dcterms:W3CDTF">2021-02-12T01:29:36Z</dcterms:modified>
</cp:coreProperties>
</file>